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83" r:id="rId2"/>
    <p:sldId id="313" r:id="rId3"/>
    <p:sldId id="314" r:id="rId4"/>
    <p:sldId id="326" r:id="rId5"/>
    <p:sldId id="329" r:id="rId6"/>
    <p:sldId id="327" r:id="rId7"/>
    <p:sldId id="323" r:id="rId8"/>
    <p:sldId id="324" r:id="rId9"/>
    <p:sldId id="325" r:id="rId10"/>
    <p:sldId id="296" r:id="rId11"/>
    <p:sldId id="287" r:id="rId12"/>
    <p:sldId id="288" r:id="rId13"/>
    <p:sldId id="320" r:id="rId14"/>
    <p:sldId id="315" r:id="rId15"/>
    <p:sldId id="316" r:id="rId16"/>
    <p:sldId id="317" r:id="rId17"/>
    <p:sldId id="321" r:id="rId18"/>
    <p:sldId id="318" r:id="rId19"/>
    <p:sldId id="328" r:id="rId20"/>
    <p:sldId id="319" r:id="rId21"/>
    <p:sldId id="322" r:id="rId22"/>
    <p:sldId id="292" r:id="rId23"/>
    <p:sldId id="293" r:id="rId24"/>
    <p:sldId id="294" r:id="rId25"/>
    <p:sldId id="295" r:id="rId26"/>
    <p:sldId id="312" r:id="rId27"/>
    <p:sldId id="285" r:id="rId28"/>
  </p:sldIdLst>
  <p:sldSz cx="9144000" cy="6858000" type="screen4x3"/>
  <p:notesSz cx="9928225" cy="6797675"/>
  <p:defaultTextStyle>
    <a:defPPr>
      <a:defRPr lang="hu-H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98">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33"/>
    <a:srgbClr val="EA0000"/>
    <a:srgbClr val="0000FF"/>
    <a:srgbClr val="7F7F7F"/>
    <a:srgbClr val="0042C7"/>
    <a:srgbClr val="FFFFFF"/>
    <a:srgbClr val="A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861" autoAdjust="0"/>
  </p:normalViewPr>
  <p:slideViewPr>
    <p:cSldViewPr snapToGrid="0">
      <p:cViewPr varScale="1">
        <p:scale>
          <a:sx n="69" d="100"/>
          <a:sy n="69" d="100"/>
        </p:scale>
        <p:origin x="1926" y="54"/>
      </p:cViewPr>
      <p:guideLst>
        <p:guide orient="horz" pos="2160"/>
        <p:guide pos="289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52" d="100"/>
          <a:sy n="52" d="100"/>
        </p:scale>
        <p:origin x="-2892" y="-108"/>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4258" name="Rectangle 2">
            <a:extLst>
              <a:ext uri="{FF2B5EF4-FFF2-40B4-BE49-F238E27FC236}">
                <a16:creationId xmlns:a16="http://schemas.microsoft.com/office/drawing/2014/main" id="{3EA89C7B-F19C-4E11-A78B-82BFF0C2B1FF}"/>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4259" name="Rectangle 3">
            <a:extLst>
              <a:ext uri="{FF2B5EF4-FFF2-40B4-BE49-F238E27FC236}">
                <a16:creationId xmlns:a16="http://schemas.microsoft.com/office/drawing/2014/main" id="{63FA389E-FE94-460E-855A-B5800D53DEE8}"/>
              </a:ext>
            </a:extLst>
          </p:cNvPr>
          <p:cNvSpPr>
            <a:spLocks noGrp="1" noChangeArrowheads="1"/>
          </p:cNvSpPr>
          <p:nvPr>
            <p:ph type="dt" sz="quarter" idx="1"/>
          </p:nvPr>
        </p:nvSpPr>
        <p:spPr bwMode="auto">
          <a:xfrm>
            <a:off x="5622925"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24260" name="Rectangle 4">
            <a:extLst>
              <a:ext uri="{FF2B5EF4-FFF2-40B4-BE49-F238E27FC236}">
                <a16:creationId xmlns:a16="http://schemas.microsoft.com/office/drawing/2014/main" id="{9B1423F9-EE99-4FF6-8F3D-EBCE3F0A0EFE}"/>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24261" name="Rectangle 5">
            <a:extLst>
              <a:ext uri="{FF2B5EF4-FFF2-40B4-BE49-F238E27FC236}">
                <a16:creationId xmlns:a16="http://schemas.microsoft.com/office/drawing/2014/main" id="{B5102AA9-EB57-4F1A-BB67-7D8D97617355}"/>
              </a:ext>
            </a:extLst>
          </p:cNvPr>
          <p:cNvSpPr>
            <a:spLocks noGrp="1" noChangeArrowheads="1"/>
          </p:cNvSpPr>
          <p:nvPr>
            <p:ph type="sldNum" sz="quarter" idx="3"/>
          </p:nvPr>
        </p:nvSpPr>
        <p:spPr bwMode="auto">
          <a:xfrm>
            <a:off x="5622925" y="64563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EDCBFDB-E28F-48D4-84EE-4C9C65CBA8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273A0C9-FBAC-41BF-80B7-7018C27644E3}"/>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hu-HU"/>
          </a:p>
        </p:txBody>
      </p:sp>
      <p:sp>
        <p:nvSpPr>
          <p:cNvPr id="221187" name="Rectangle 3">
            <a:extLst>
              <a:ext uri="{FF2B5EF4-FFF2-40B4-BE49-F238E27FC236}">
                <a16:creationId xmlns:a16="http://schemas.microsoft.com/office/drawing/2014/main" id="{2A669081-4AE1-43CF-B305-9AEB68894A6E}"/>
              </a:ext>
            </a:extLst>
          </p:cNvPr>
          <p:cNvSpPr>
            <a:spLocks noGrp="1" noChangeArrowheads="1"/>
          </p:cNvSpPr>
          <p:nvPr>
            <p:ph type="dt" idx="1"/>
          </p:nvPr>
        </p:nvSpPr>
        <p:spPr bwMode="auto">
          <a:xfrm>
            <a:off x="5622925" y="0"/>
            <a:ext cx="43037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hu-HU"/>
          </a:p>
        </p:txBody>
      </p:sp>
      <p:sp>
        <p:nvSpPr>
          <p:cNvPr id="9220" name="Rectangle 4">
            <a:extLst>
              <a:ext uri="{FF2B5EF4-FFF2-40B4-BE49-F238E27FC236}">
                <a16:creationId xmlns:a16="http://schemas.microsoft.com/office/drawing/2014/main" id="{EDE79914-D584-4B10-A4D3-3AAFBB7C730D}"/>
              </a:ext>
            </a:extLst>
          </p:cNvPr>
          <p:cNvSpPr>
            <a:spLocks noGrp="1" noRot="1" noChangeAspect="1" noChangeArrowheads="1" noTextEdit="1"/>
          </p:cNvSpPr>
          <p:nvPr>
            <p:ph type="sldImg" idx="2"/>
          </p:nvPr>
        </p:nvSpPr>
        <p:spPr bwMode="auto">
          <a:xfrm>
            <a:off x="3263900" y="509588"/>
            <a:ext cx="3400425"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1189" name="Rectangle 5">
            <a:extLst>
              <a:ext uri="{FF2B5EF4-FFF2-40B4-BE49-F238E27FC236}">
                <a16:creationId xmlns:a16="http://schemas.microsoft.com/office/drawing/2014/main" id="{837572F6-8EE8-424F-989A-DEF94C1D3CAE}"/>
              </a:ext>
            </a:extLst>
          </p:cNvPr>
          <p:cNvSpPr>
            <a:spLocks noGrp="1" noChangeArrowheads="1"/>
          </p:cNvSpPr>
          <p:nvPr>
            <p:ph type="body" sz="quarter" idx="3"/>
          </p:nvPr>
        </p:nvSpPr>
        <p:spPr bwMode="auto">
          <a:xfrm>
            <a:off x="992188" y="3228975"/>
            <a:ext cx="7943850" cy="3059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altLang="en-US" noProof="0"/>
              <a:t>Mintaszöveg szerkesztése</a:t>
            </a:r>
          </a:p>
          <a:p>
            <a:pPr lvl="1"/>
            <a:r>
              <a:rPr lang="hu-HU" altLang="en-US" noProof="0"/>
              <a:t>Második szint</a:t>
            </a:r>
          </a:p>
          <a:p>
            <a:pPr lvl="2"/>
            <a:r>
              <a:rPr lang="hu-HU" altLang="en-US" noProof="0"/>
              <a:t>Harmadik szint</a:t>
            </a:r>
          </a:p>
          <a:p>
            <a:pPr lvl="3"/>
            <a:r>
              <a:rPr lang="hu-HU" altLang="en-US" noProof="0"/>
              <a:t>Negyedik szint</a:t>
            </a:r>
          </a:p>
          <a:p>
            <a:pPr lvl="4"/>
            <a:r>
              <a:rPr lang="hu-HU" altLang="en-US" noProof="0"/>
              <a:t>Ötödik szint</a:t>
            </a:r>
          </a:p>
        </p:txBody>
      </p:sp>
      <p:sp>
        <p:nvSpPr>
          <p:cNvPr id="221190" name="Rectangle 6">
            <a:extLst>
              <a:ext uri="{FF2B5EF4-FFF2-40B4-BE49-F238E27FC236}">
                <a16:creationId xmlns:a16="http://schemas.microsoft.com/office/drawing/2014/main" id="{490AD20F-F544-445B-B3AF-6C3690D09968}"/>
              </a:ext>
            </a:extLst>
          </p:cNvPr>
          <p:cNvSpPr>
            <a:spLocks noGrp="1" noChangeArrowheads="1"/>
          </p:cNvSpPr>
          <p:nvPr>
            <p:ph type="ftr" sz="quarter" idx="4"/>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hu-HU"/>
          </a:p>
        </p:txBody>
      </p:sp>
      <p:sp>
        <p:nvSpPr>
          <p:cNvPr id="221191" name="Rectangle 7">
            <a:extLst>
              <a:ext uri="{FF2B5EF4-FFF2-40B4-BE49-F238E27FC236}">
                <a16:creationId xmlns:a16="http://schemas.microsoft.com/office/drawing/2014/main" id="{7D8EE3F9-345D-4116-B986-76A37A79C536}"/>
              </a:ext>
            </a:extLst>
          </p:cNvPr>
          <p:cNvSpPr>
            <a:spLocks noGrp="1" noChangeArrowheads="1"/>
          </p:cNvSpPr>
          <p:nvPr>
            <p:ph type="sldNum" sz="quarter" idx="5"/>
          </p:nvPr>
        </p:nvSpPr>
        <p:spPr bwMode="auto">
          <a:xfrm>
            <a:off x="5622925" y="6456363"/>
            <a:ext cx="43037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AABA7D-74C6-487F-9481-970790212377}" type="slidenum">
              <a:rPr lang="hu-HU" altLang="en-US"/>
              <a:pPr>
                <a:defRPr/>
              </a:pPr>
              <a:t>‹#›</a:t>
            </a:fld>
            <a:endParaRPr lang="hu-H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anose="020B0600070205080204" pitchFamily="34" charset="-128"/>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anose="020B0600070205080204" pitchFamily="34" charset="-128"/>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anose="020B0600070205080204" pitchFamily="34" charset="-128"/>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5" charset="-128"/>
        <a:cs typeface="ＭＳ Ｐゴシック" panose="020B060007020508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21">
            <a:extLst>
              <a:ext uri="{FF2B5EF4-FFF2-40B4-BE49-F238E27FC236}">
                <a16:creationId xmlns:a16="http://schemas.microsoft.com/office/drawing/2014/main" id="{98AC4617-9033-4A74-A270-B9B5C3970143}"/>
              </a:ext>
            </a:extLst>
          </p:cNvPr>
          <p:cNvSpPr>
            <a:spLocks noChangeArrowheads="1"/>
          </p:cNvSpPr>
          <p:nvPr userDrawn="1"/>
        </p:nvSpPr>
        <p:spPr bwMode="auto">
          <a:xfrm>
            <a:off x="0" y="0"/>
            <a:ext cx="2268538" cy="6858000"/>
          </a:xfrm>
          <a:prstGeom prst="rect">
            <a:avLst/>
          </a:prstGeom>
          <a:solidFill>
            <a:schemeClr val="accent3">
              <a:lumMod val="75000"/>
            </a:schemeClr>
          </a:solidFill>
          <a:ln w="9525">
            <a:noFill/>
            <a:miter lim="800000"/>
            <a:headEnd/>
            <a:tailEnd/>
          </a:ln>
          <a:effectLst/>
        </p:spPr>
        <p:txBody>
          <a:bodyPr wrap="none" anchor="ctr"/>
          <a:lstStyle/>
          <a:p>
            <a:pPr eaLnBrk="1" hangingPunct="1">
              <a:defRPr/>
            </a:pPr>
            <a:endParaRPr lang="hu-HU">
              <a:latin typeface="Arial" charset="0"/>
              <a:ea typeface="+mn-ea"/>
            </a:endParaRPr>
          </a:p>
        </p:txBody>
      </p:sp>
      <p:sp>
        <p:nvSpPr>
          <p:cNvPr id="7" name="Alcím 4">
            <a:extLst>
              <a:ext uri="{FF2B5EF4-FFF2-40B4-BE49-F238E27FC236}">
                <a16:creationId xmlns:a16="http://schemas.microsoft.com/office/drawing/2014/main" id="{9962E72D-9377-4890-A88C-346339133933}"/>
              </a:ext>
            </a:extLst>
          </p:cNvPr>
          <p:cNvSpPr txBox="1">
            <a:spLocks/>
          </p:cNvSpPr>
          <p:nvPr userDrawn="1"/>
        </p:nvSpPr>
        <p:spPr bwMode="auto">
          <a:xfrm>
            <a:off x="-285750" y="6208713"/>
            <a:ext cx="2514600"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80000"/>
              </a:lnSpc>
              <a:buFont typeface="Wingdings" panose="05000000000000000000" pitchFamily="2" charset="2"/>
              <a:buNone/>
              <a:defRPr/>
            </a:pPr>
            <a:r>
              <a:rPr lang="en-US" altLang="en-US" sz="1400" b="1" dirty="0">
                <a:solidFill>
                  <a:schemeClr val="bg1"/>
                </a:solidFill>
              </a:rPr>
              <a:t>ISSES 2017-2020</a:t>
            </a:r>
          </a:p>
          <a:p>
            <a:pPr algn="r" eaLnBrk="1" hangingPunct="1">
              <a:lnSpc>
                <a:spcPct val="80000"/>
              </a:lnSpc>
              <a:buFont typeface="Wingdings" panose="05000000000000000000" pitchFamily="2" charset="2"/>
              <a:buNone/>
              <a:defRPr/>
            </a:pPr>
            <a:r>
              <a:rPr lang="en-US" altLang="en-US" sz="1400" b="1" dirty="0">
                <a:solidFill>
                  <a:schemeClr val="bg1"/>
                </a:solidFill>
              </a:rPr>
              <a:t>Novi Sad, Serbia</a:t>
            </a:r>
            <a:endParaRPr lang="hu-HU" altLang="en-US" sz="1400" b="1" dirty="0">
              <a:solidFill>
                <a:schemeClr val="bg1"/>
              </a:solidFill>
            </a:endParaRPr>
          </a:p>
        </p:txBody>
      </p:sp>
      <p:sp>
        <p:nvSpPr>
          <p:cNvPr id="3075" name="Rectangle 3"/>
          <p:cNvSpPr>
            <a:spLocks noGrp="1" noChangeArrowheads="1"/>
          </p:cNvSpPr>
          <p:nvPr>
            <p:ph type="subTitle" idx="1"/>
          </p:nvPr>
        </p:nvSpPr>
        <p:spPr>
          <a:xfrm>
            <a:off x="2273300" y="4201900"/>
            <a:ext cx="6870700" cy="880739"/>
          </a:xfrm>
        </p:spPr>
        <p:txBody>
          <a:bodyPr/>
          <a:lstStyle>
            <a:lvl1pPr marL="0" indent="0" algn="ctr">
              <a:buFont typeface="Wingdings" pitchFamily="2" charset="2"/>
              <a:buNone/>
              <a:defRPr i="1" baseline="0">
                <a:solidFill>
                  <a:srgbClr val="4C4C4C"/>
                </a:solidFill>
              </a:defRPr>
            </a:lvl1pPr>
          </a:lstStyle>
          <a:p>
            <a:r>
              <a:rPr lang="hu-HU"/>
              <a:t>Alcím mintájának szerkesztése</a:t>
            </a:r>
            <a:endParaRPr lang="hu-HU" dirty="0"/>
          </a:p>
        </p:txBody>
      </p:sp>
      <p:sp>
        <p:nvSpPr>
          <p:cNvPr id="3074" name="Rectangle 2"/>
          <p:cNvSpPr>
            <a:spLocks noGrp="1" noChangeArrowheads="1"/>
          </p:cNvSpPr>
          <p:nvPr>
            <p:ph type="ctrTitle"/>
          </p:nvPr>
        </p:nvSpPr>
        <p:spPr>
          <a:xfrm>
            <a:off x="2268538" y="2816588"/>
            <a:ext cx="6875462" cy="1181100"/>
          </a:xfrm>
        </p:spPr>
        <p:txBody>
          <a:bodyPr/>
          <a:lstStyle>
            <a:lvl1pPr algn="ctr">
              <a:defRPr cap="small" baseline="0">
                <a:solidFill>
                  <a:schemeClr val="accent3">
                    <a:lumMod val="75000"/>
                  </a:schemeClr>
                </a:solidFill>
              </a:defRPr>
            </a:lvl1pPr>
          </a:lstStyle>
          <a:p>
            <a:r>
              <a:rPr lang="hu-HU" dirty="0"/>
              <a:t>Mintacím szerkesztése</a:t>
            </a:r>
          </a:p>
        </p:txBody>
      </p:sp>
      <p:graphicFrame>
        <p:nvGraphicFramePr>
          <p:cNvPr id="8" name="Table 7">
            <a:extLst>
              <a:ext uri="{FF2B5EF4-FFF2-40B4-BE49-F238E27FC236}">
                <a16:creationId xmlns:a16="http://schemas.microsoft.com/office/drawing/2014/main" id="{C28BE337-5901-419D-A051-164F020B0636}"/>
              </a:ext>
            </a:extLst>
          </p:cNvPr>
          <p:cNvGraphicFramePr>
            <a:graphicFrameLocks noGrp="1"/>
          </p:cNvGraphicFramePr>
          <p:nvPr userDrawn="1">
            <p:extLst>
              <p:ext uri="{D42A27DB-BD31-4B8C-83A1-F6EECF244321}">
                <p14:modId xmlns:p14="http://schemas.microsoft.com/office/powerpoint/2010/main" val="409862646"/>
              </p:ext>
            </p:extLst>
          </p:nvPr>
        </p:nvGraphicFramePr>
        <p:xfrm>
          <a:off x="2471451" y="152093"/>
          <a:ext cx="6562380" cy="1181099"/>
        </p:xfrm>
        <a:graphic>
          <a:graphicData uri="http://schemas.openxmlformats.org/drawingml/2006/table">
            <a:tbl>
              <a:tblPr firstRow="1" bandRow="1">
                <a:tableStyleId>{2D5ABB26-0587-4C30-8999-92F81FD0307C}</a:tableStyleId>
              </a:tblPr>
              <a:tblGrid>
                <a:gridCol w="2071498">
                  <a:extLst>
                    <a:ext uri="{9D8B030D-6E8A-4147-A177-3AD203B41FA5}">
                      <a16:colId xmlns:a16="http://schemas.microsoft.com/office/drawing/2014/main" val="1770597727"/>
                    </a:ext>
                  </a:extLst>
                </a:gridCol>
                <a:gridCol w="1582429">
                  <a:extLst>
                    <a:ext uri="{9D8B030D-6E8A-4147-A177-3AD203B41FA5}">
                      <a16:colId xmlns:a16="http://schemas.microsoft.com/office/drawing/2014/main" val="2201326006"/>
                    </a:ext>
                  </a:extLst>
                </a:gridCol>
                <a:gridCol w="2908453">
                  <a:extLst>
                    <a:ext uri="{9D8B030D-6E8A-4147-A177-3AD203B41FA5}">
                      <a16:colId xmlns:a16="http://schemas.microsoft.com/office/drawing/2014/main" val="3225538535"/>
                    </a:ext>
                  </a:extLst>
                </a:gridCol>
              </a:tblGrid>
              <a:tr h="1181099">
                <a:tc>
                  <a:txBody>
                    <a:bodyPr/>
                    <a:lstStyle/>
                    <a:p>
                      <a:endParaRPr lang="hu-HU" sz="900" dirty="0"/>
                    </a:p>
                  </a:txBody>
                  <a:tcPr/>
                </a:tc>
                <a:tc>
                  <a:txBody>
                    <a:bodyPr/>
                    <a:lstStyle/>
                    <a:p>
                      <a:endParaRPr lang="hu-HU" sz="900" dirty="0"/>
                    </a:p>
                  </a:txBody>
                  <a:tcPr/>
                </a:tc>
                <a:tc>
                  <a:txBody>
                    <a:bodyPr/>
                    <a:lstStyle/>
                    <a:p>
                      <a:r>
                        <a:rPr lang="en-US" sz="900" dirty="0"/>
                        <a:t>ISSES – Information Security Services </a:t>
                      </a:r>
                    </a:p>
                    <a:p>
                      <a:r>
                        <a:rPr lang="en-US" sz="900" dirty="0"/>
                        <a:t>Education in Serbia</a:t>
                      </a:r>
                    </a:p>
                    <a:p>
                      <a:endParaRPr lang="en-US" sz="900" dirty="0"/>
                    </a:p>
                    <a:p>
                      <a:r>
                        <a:rPr lang="en-US" sz="900" dirty="0"/>
                        <a:t>Supported by the Erasmus+ Capacity Building in the field of Higher Education (CBHE) grant</a:t>
                      </a:r>
                    </a:p>
                    <a:p>
                      <a:r>
                        <a:rPr lang="en-US" sz="900" dirty="0"/>
                        <a:t>N° 586474-EPP-1-2017-1-RS-EPPKA2-CBHE-JP</a:t>
                      </a:r>
                    </a:p>
                    <a:p>
                      <a:endParaRPr lang="hu-HU" sz="900" dirty="0"/>
                    </a:p>
                  </a:txBody>
                  <a:tcPr/>
                </a:tc>
                <a:extLst>
                  <a:ext uri="{0D108BD9-81ED-4DB2-BD59-A6C34878D82A}">
                    <a16:rowId xmlns:a16="http://schemas.microsoft.com/office/drawing/2014/main" val="4101394074"/>
                  </a:ext>
                </a:extLst>
              </a:tr>
            </a:tbl>
          </a:graphicData>
        </a:graphic>
      </p:graphicFrame>
      <p:pic>
        <p:nvPicPr>
          <p:cNvPr id="15" name="Slika 2" descr="eu_flag_co_funded_pos_[rgb]_right">
            <a:extLst>
              <a:ext uri="{FF2B5EF4-FFF2-40B4-BE49-F238E27FC236}">
                <a16:creationId xmlns:a16="http://schemas.microsoft.com/office/drawing/2014/main" id="{831C8678-63A8-4492-B99E-68509CA75F24}"/>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74625" y="184477"/>
            <a:ext cx="1971040" cy="558165"/>
          </a:xfrm>
          <a:prstGeom prst="rect">
            <a:avLst/>
          </a:prstGeom>
          <a:noFill/>
          <a:ln>
            <a:noFill/>
          </a:ln>
        </p:spPr>
      </p:pic>
      <p:pic>
        <p:nvPicPr>
          <p:cNvPr id="11" name="Picture 10">
            <a:extLst>
              <a:ext uri="{FF2B5EF4-FFF2-40B4-BE49-F238E27FC236}">
                <a16:creationId xmlns:a16="http://schemas.microsoft.com/office/drawing/2014/main" id="{5E843A60-B8EB-481B-9CD9-49E6719AFC8C}"/>
              </a:ext>
            </a:extLst>
          </p:cNvPr>
          <p:cNvPicPr>
            <a:picLocks noChangeAspect="1"/>
          </p:cNvPicPr>
          <p:nvPr userDrawn="1"/>
        </p:nvPicPr>
        <p:blipFill>
          <a:blip r:embed="rId3"/>
          <a:stretch>
            <a:fillRect/>
          </a:stretch>
        </p:blipFill>
        <p:spPr>
          <a:xfrm>
            <a:off x="4591020" y="236630"/>
            <a:ext cx="1243692" cy="506012"/>
          </a:xfrm>
          <a:prstGeom prst="rect">
            <a:avLst/>
          </a:prstGeom>
        </p:spPr>
      </p:pic>
    </p:spTree>
    <p:extLst>
      <p:ext uri="{BB962C8B-B14F-4D97-AF65-F5344CB8AC3E}">
        <p14:creationId xmlns:p14="http://schemas.microsoft.com/office/powerpoint/2010/main" val="182445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áródia">
    <p:spTree>
      <p:nvGrpSpPr>
        <p:cNvPr id="1" name=""/>
        <p:cNvGrpSpPr/>
        <p:nvPr/>
      </p:nvGrpSpPr>
      <p:grpSpPr>
        <a:xfrm>
          <a:off x="0" y="0"/>
          <a:ext cx="0" cy="0"/>
          <a:chOff x="0" y="0"/>
          <a:chExt cx="0" cy="0"/>
        </a:xfrm>
      </p:grpSpPr>
      <p:sp>
        <p:nvSpPr>
          <p:cNvPr id="2" name="Szövegdoboz 10">
            <a:extLst>
              <a:ext uri="{FF2B5EF4-FFF2-40B4-BE49-F238E27FC236}">
                <a16:creationId xmlns:a16="http://schemas.microsoft.com/office/drawing/2014/main" id="{A5E6B876-455E-4211-A44E-936A7B6CD2B4}"/>
              </a:ext>
            </a:extLst>
          </p:cNvPr>
          <p:cNvSpPr txBox="1">
            <a:spLocks noChangeArrowheads="1"/>
          </p:cNvSpPr>
          <p:nvPr userDrawn="1"/>
        </p:nvSpPr>
        <p:spPr bwMode="auto">
          <a:xfrm>
            <a:off x="5035550" y="-219075"/>
            <a:ext cx="3462338" cy="53863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hu-HU" sz="34400">
                <a:solidFill>
                  <a:srgbClr val="F2F2F2"/>
                </a:solidFill>
              </a:rPr>
              <a:t>?</a:t>
            </a:r>
          </a:p>
        </p:txBody>
      </p:sp>
      <p:sp>
        <p:nvSpPr>
          <p:cNvPr id="3" name="Szövegdoboz 11">
            <a:extLst>
              <a:ext uri="{FF2B5EF4-FFF2-40B4-BE49-F238E27FC236}">
                <a16:creationId xmlns:a16="http://schemas.microsoft.com/office/drawing/2014/main" id="{712383BC-0547-4DD2-A095-0E673FE6A72E}"/>
              </a:ext>
            </a:extLst>
          </p:cNvPr>
          <p:cNvSpPr txBox="1">
            <a:spLocks noChangeArrowheads="1"/>
          </p:cNvSpPr>
          <p:nvPr userDrawn="1"/>
        </p:nvSpPr>
        <p:spPr bwMode="auto">
          <a:xfrm>
            <a:off x="815975" y="2351088"/>
            <a:ext cx="7659688" cy="7080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4000" b="1" dirty="0">
                <a:solidFill>
                  <a:schemeClr val="accent3">
                    <a:lumMod val="75000"/>
                  </a:schemeClr>
                </a:solidFill>
                <a:cs typeface="MS PGothic" charset="0"/>
              </a:rPr>
              <a:t>Thank you for your attention!</a:t>
            </a:r>
            <a:endParaRPr lang="hu-HU" sz="4000" b="1" dirty="0">
              <a:solidFill>
                <a:schemeClr val="accent3">
                  <a:lumMod val="75000"/>
                </a:schemeClr>
              </a:solidFill>
              <a:cs typeface="MS PGothic" charset="0"/>
            </a:endParaRPr>
          </a:p>
        </p:txBody>
      </p:sp>
      <p:sp>
        <p:nvSpPr>
          <p:cNvPr id="4" name="Dátum helye 2">
            <a:extLst>
              <a:ext uri="{FF2B5EF4-FFF2-40B4-BE49-F238E27FC236}">
                <a16:creationId xmlns:a16="http://schemas.microsoft.com/office/drawing/2014/main" id="{0C5B1C4C-35B1-4B87-9407-4ED85C27A5AE}"/>
              </a:ext>
            </a:extLst>
          </p:cNvPr>
          <p:cNvSpPr>
            <a:spLocks noGrp="1"/>
          </p:cNvSpPr>
          <p:nvPr>
            <p:ph type="dt" sz="half" idx="10"/>
          </p:nvPr>
        </p:nvSpPr>
        <p:spPr/>
        <p:txBody>
          <a:bodyPr/>
          <a:lstStyle>
            <a:lvl1pPr>
              <a:defRPr sz="900">
                <a:ea typeface="MS PGothic" pitchFamily="34" charset="-128"/>
              </a:defRPr>
            </a:lvl1pPr>
          </a:lstStyle>
          <a:p>
            <a:pPr>
              <a:defRPr/>
            </a:pPr>
            <a:r>
              <a:rPr lang="en-US"/>
              <a:t>ISSES 2017-2020, Erasmus+ CBHE</a:t>
            </a:r>
            <a:endParaRPr lang="hu-HU"/>
          </a:p>
        </p:txBody>
      </p:sp>
      <p:sp>
        <p:nvSpPr>
          <p:cNvPr id="5" name="Dia számának helye 3">
            <a:extLst>
              <a:ext uri="{FF2B5EF4-FFF2-40B4-BE49-F238E27FC236}">
                <a16:creationId xmlns:a16="http://schemas.microsoft.com/office/drawing/2014/main" id="{ACC3BD67-3EA5-426C-BE72-E34B3873FF99}"/>
              </a:ext>
            </a:extLst>
          </p:cNvPr>
          <p:cNvSpPr>
            <a:spLocks noGrp="1"/>
          </p:cNvSpPr>
          <p:nvPr>
            <p:ph type="sldNum" sz="quarter" idx="11"/>
          </p:nvPr>
        </p:nvSpPr>
        <p:spPr/>
        <p:txBody>
          <a:bodyPr/>
          <a:lstStyle>
            <a:lvl1pPr>
              <a:defRPr/>
            </a:lvl1pPr>
          </a:lstStyle>
          <a:p>
            <a:pPr>
              <a:defRPr/>
            </a:pPr>
            <a:fld id="{D610CB46-9B99-4EFB-B0D0-C710FC625709}" type="slidenum">
              <a:rPr lang="hu-HU" altLang="en-US"/>
              <a:pPr>
                <a:defRPr/>
              </a:pPr>
              <a:t>‹#›</a:t>
            </a:fld>
            <a:endParaRPr lang="hu-HU" altLang="en-US"/>
          </a:p>
        </p:txBody>
      </p:sp>
      <p:sp>
        <p:nvSpPr>
          <p:cNvPr id="6" name="Élőláb helye 4">
            <a:extLst>
              <a:ext uri="{FF2B5EF4-FFF2-40B4-BE49-F238E27FC236}">
                <a16:creationId xmlns:a16="http://schemas.microsoft.com/office/drawing/2014/main" id="{E118D37D-FDD1-4A7C-8888-1755C62CD1C5}"/>
              </a:ext>
            </a:extLst>
          </p:cNvPr>
          <p:cNvSpPr>
            <a:spLocks noGrp="1"/>
          </p:cNvSpPr>
          <p:nvPr>
            <p:ph type="ftr" sz="quarter" idx="12"/>
          </p:nvPr>
        </p:nvSpPr>
        <p:spPr/>
        <p:txBody>
          <a:bodyPr/>
          <a:lstStyle>
            <a:lvl1pPr>
              <a:defRPr/>
            </a:lvl1pPr>
          </a:lstStyle>
          <a:p>
            <a:pPr>
              <a:defRPr/>
            </a:pPr>
            <a:r>
              <a:rPr lang="en-US" altLang="en-US"/>
              <a:t>lendak@uns.ac.rs</a:t>
            </a:r>
            <a:endParaRPr lang="hu-HU" altLang="en-US"/>
          </a:p>
        </p:txBody>
      </p:sp>
    </p:spTree>
    <p:extLst>
      <p:ext uri="{BB962C8B-B14F-4D97-AF65-F5344CB8AC3E}">
        <p14:creationId xmlns:p14="http://schemas.microsoft.com/office/powerpoint/2010/main" val="106713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4C824B5-45AF-4F3C-8C9D-1406AF1C0E78}"/>
              </a:ext>
            </a:extLst>
          </p:cNvPr>
          <p:cNvSpPr>
            <a:spLocks noGrp="1" noChangeArrowheads="1"/>
          </p:cNvSpPr>
          <p:nvPr>
            <p:ph type="dt" sz="half" idx="10"/>
          </p:nvPr>
        </p:nvSpPr>
        <p:spPr/>
        <p:txBody>
          <a:bodyPr/>
          <a:lstStyle>
            <a:lvl1pPr>
              <a:defRPr sz="900">
                <a:ea typeface="MS PGothic" pitchFamily="34" charset="-128"/>
              </a:defRPr>
            </a:lvl1pPr>
          </a:lstStyle>
          <a:p>
            <a:pPr>
              <a:defRPr/>
            </a:pPr>
            <a:r>
              <a:rPr lang="en-US"/>
              <a:t>ISSES 2017-2020, Erasmus+ CBHE</a:t>
            </a:r>
            <a:endParaRPr lang="hu-HU"/>
          </a:p>
        </p:txBody>
      </p:sp>
      <p:sp>
        <p:nvSpPr>
          <p:cNvPr id="3" name="Rectangle 6">
            <a:extLst>
              <a:ext uri="{FF2B5EF4-FFF2-40B4-BE49-F238E27FC236}">
                <a16:creationId xmlns:a16="http://schemas.microsoft.com/office/drawing/2014/main" id="{C2389FA4-D8EC-4F6F-9F45-973D8D1ABC75}"/>
              </a:ext>
            </a:extLst>
          </p:cNvPr>
          <p:cNvSpPr>
            <a:spLocks noGrp="1" noChangeArrowheads="1"/>
          </p:cNvSpPr>
          <p:nvPr>
            <p:ph type="sldNum" sz="quarter" idx="11"/>
          </p:nvPr>
        </p:nvSpPr>
        <p:spPr/>
        <p:txBody>
          <a:bodyPr/>
          <a:lstStyle>
            <a:lvl1pPr>
              <a:defRPr/>
            </a:lvl1pPr>
          </a:lstStyle>
          <a:p>
            <a:pPr>
              <a:defRPr/>
            </a:pPr>
            <a:fld id="{868C5B71-CFB2-45D5-A0F8-B6734B56086F}" type="slidenum">
              <a:rPr lang="hu-HU" altLang="en-US"/>
              <a:pPr>
                <a:defRPr/>
              </a:pPr>
              <a:t>‹#›</a:t>
            </a:fld>
            <a:endParaRPr lang="hu-HU" altLang="en-US"/>
          </a:p>
        </p:txBody>
      </p:sp>
      <p:sp>
        <p:nvSpPr>
          <p:cNvPr id="4" name="Élőláb helye 4">
            <a:extLst>
              <a:ext uri="{FF2B5EF4-FFF2-40B4-BE49-F238E27FC236}">
                <a16:creationId xmlns:a16="http://schemas.microsoft.com/office/drawing/2014/main" id="{6BDCAA40-F081-49F4-A489-70D0DDBE1E41}"/>
              </a:ext>
            </a:extLst>
          </p:cNvPr>
          <p:cNvSpPr>
            <a:spLocks noGrp="1"/>
          </p:cNvSpPr>
          <p:nvPr>
            <p:ph type="ftr" sz="quarter" idx="12"/>
          </p:nvPr>
        </p:nvSpPr>
        <p:spPr/>
        <p:txBody>
          <a:bodyPr/>
          <a:lstStyle>
            <a:lvl1pPr>
              <a:defRPr/>
            </a:lvl1pPr>
          </a:lstStyle>
          <a:p>
            <a:pPr>
              <a:defRPr/>
            </a:pPr>
            <a:r>
              <a:rPr lang="en-US" altLang="en-US"/>
              <a:t>lendak@uns.ac.rs</a:t>
            </a:r>
            <a:endParaRPr lang="hu-HU" altLang="en-US"/>
          </a:p>
        </p:txBody>
      </p:sp>
    </p:spTree>
    <p:extLst>
      <p:ext uri="{BB962C8B-B14F-4D97-AF65-F5344CB8AC3E}">
        <p14:creationId xmlns:p14="http://schemas.microsoft.com/office/powerpoint/2010/main" val="49917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ím és tartalom">
    <p:spTree>
      <p:nvGrpSpPr>
        <p:cNvPr id="1" name=""/>
        <p:cNvGrpSpPr/>
        <p:nvPr/>
      </p:nvGrpSpPr>
      <p:grpSpPr>
        <a:xfrm>
          <a:off x="0" y="0"/>
          <a:ext cx="0" cy="0"/>
          <a:chOff x="0" y="0"/>
          <a:chExt cx="0" cy="0"/>
        </a:xfrm>
      </p:grpSpPr>
      <p:pic>
        <p:nvPicPr>
          <p:cNvPr id="4" name="Picture 12">
            <a:extLst>
              <a:ext uri="{FF2B5EF4-FFF2-40B4-BE49-F238E27FC236}">
                <a16:creationId xmlns:a16="http://schemas.microsoft.com/office/drawing/2014/main" id="{0BB8558E-E3A9-4D35-A476-718A57F9B4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99450" y="76200"/>
            <a:ext cx="6191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artalom helye 2"/>
          <p:cNvSpPr>
            <a:spLocks noGrp="1"/>
          </p:cNvSpPr>
          <p:nvPr>
            <p:ph idx="1"/>
          </p:nvPr>
        </p:nvSpPr>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7" name="Title 6"/>
          <p:cNvSpPr>
            <a:spLocks noGrp="1"/>
          </p:cNvSpPr>
          <p:nvPr>
            <p:ph type="title"/>
          </p:nvPr>
        </p:nvSpPr>
        <p:spPr>
          <a:xfrm>
            <a:off x="1116013" y="76200"/>
            <a:ext cx="6944253" cy="792163"/>
          </a:xfrm>
        </p:spPr>
        <p:txBody>
          <a:bodyPr/>
          <a:lstStyle/>
          <a:p>
            <a:r>
              <a:rPr lang="en-US"/>
              <a:t>Click to edit Master title style</a:t>
            </a:r>
            <a:endParaRPr lang="hu-HU"/>
          </a:p>
        </p:txBody>
      </p:sp>
      <p:sp>
        <p:nvSpPr>
          <p:cNvPr id="5" name="Rectangle 6">
            <a:extLst>
              <a:ext uri="{FF2B5EF4-FFF2-40B4-BE49-F238E27FC236}">
                <a16:creationId xmlns:a16="http://schemas.microsoft.com/office/drawing/2014/main" id="{ACD0375A-AA76-46C5-BF3A-34B93F30F95C}"/>
              </a:ext>
            </a:extLst>
          </p:cNvPr>
          <p:cNvSpPr>
            <a:spLocks noGrp="1" noChangeArrowheads="1"/>
          </p:cNvSpPr>
          <p:nvPr>
            <p:ph type="sldNum" sz="quarter" idx="10"/>
          </p:nvPr>
        </p:nvSpPr>
        <p:spPr/>
        <p:txBody>
          <a:bodyPr/>
          <a:lstStyle>
            <a:lvl1pPr>
              <a:defRPr/>
            </a:lvl1pPr>
          </a:lstStyle>
          <a:p>
            <a:pPr>
              <a:defRPr/>
            </a:pPr>
            <a:fld id="{9538C544-A960-4AA5-B484-6323865FCA31}" type="slidenum">
              <a:rPr lang="hu-HU" altLang="en-US"/>
              <a:pPr>
                <a:defRPr/>
              </a:pPr>
              <a:t>‹#›</a:t>
            </a:fld>
            <a:endParaRPr lang="hu-HU" altLang="en-US"/>
          </a:p>
        </p:txBody>
      </p:sp>
      <p:sp>
        <p:nvSpPr>
          <p:cNvPr id="6" name="Élőláb helye 4">
            <a:extLst>
              <a:ext uri="{FF2B5EF4-FFF2-40B4-BE49-F238E27FC236}">
                <a16:creationId xmlns:a16="http://schemas.microsoft.com/office/drawing/2014/main" id="{3F9D8575-ABA3-4C96-A151-389F0C62C82F}"/>
              </a:ext>
            </a:extLst>
          </p:cNvPr>
          <p:cNvSpPr>
            <a:spLocks noGrp="1"/>
          </p:cNvSpPr>
          <p:nvPr>
            <p:ph type="ftr" sz="quarter" idx="11"/>
          </p:nvPr>
        </p:nvSpPr>
        <p:spPr/>
        <p:txBody>
          <a:bodyPr/>
          <a:lstStyle>
            <a:lvl1pPr>
              <a:defRPr i="1">
                <a:latin typeface="Arial" charset="0"/>
                <a:ea typeface="ＭＳ Ｐゴシック" charset="0"/>
                <a:cs typeface="ＭＳ Ｐゴシック" charset="0"/>
              </a:defRPr>
            </a:lvl1pPr>
          </a:lstStyle>
          <a:p>
            <a:pPr>
              <a:defRPr/>
            </a:pPr>
            <a:r>
              <a:rPr lang="en-US"/>
              <a:t>lendak@uns.ac.rs</a:t>
            </a:r>
            <a:endParaRPr lang="hu-HU"/>
          </a:p>
        </p:txBody>
      </p:sp>
      <p:sp>
        <p:nvSpPr>
          <p:cNvPr id="8" name="Rectangle 4">
            <a:extLst>
              <a:ext uri="{FF2B5EF4-FFF2-40B4-BE49-F238E27FC236}">
                <a16:creationId xmlns:a16="http://schemas.microsoft.com/office/drawing/2014/main" id="{C7C07FBF-A508-452F-8E21-41B361E399EE}"/>
              </a:ext>
            </a:extLst>
          </p:cNvPr>
          <p:cNvSpPr>
            <a:spLocks noGrp="1" noChangeArrowheads="1"/>
          </p:cNvSpPr>
          <p:nvPr>
            <p:ph type="dt" sz="half" idx="12"/>
          </p:nvPr>
        </p:nvSpPr>
        <p:spPr/>
        <p:txBody>
          <a:bodyPr/>
          <a:lstStyle>
            <a:lvl1pPr algn="r" eaLnBrk="1" hangingPunct="1">
              <a:lnSpc>
                <a:spcPct val="80000"/>
              </a:lnSpc>
              <a:buFont typeface="Wingdings" panose="05000000000000000000" pitchFamily="2" charset="2"/>
              <a:buNone/>
              <a:defRPr sz="1000"/>
            </a:lvl1pPr>
          </a:lstStyle>
          <a:p>
            <a:pPr>
              <a:defRPr/>
            </a:pPr>
            <a:r>
              <a:rPr lang="en-US"/>
              <a:t>ISSES 2017-2020, Erasmus+ CBHE</a:t>
            </a:r>
            <a:endParaRPr lang="hu-HU"/>
          </a:p>
        </p:txBody>
      </p:sp>
    </p:spTree>
    <p:extLst>
      <p:ext uri="{BB962C8B-B14F-4D97-AF65-F5344CB8AC3E}">
        <p14:creationId xmlns:p14="http://schemas.microsoft.com/office/powerpoint/2010/main" val="193911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a:extLst>
              <a:ext uri="{FF2B5EF4-FFF2-40B4-BE49-F238E27FC236}">
                <a16:creationId xmlns:a16="http://schemas.microsoft.com/office/drawing/2014/main" id="{0C284DF4-2F6D-4D6E-B3D5-6F2688EE494C}"/>
              </a:ext>
            </a:extLst>
          </p:cNvPr>
          <p:cNvSpPr>
            <a:spLocks noGrp="1" noChangeArrowheads="1"/>
          </p:cNvSpPr>
          <p:nvPr>
            <p:ph type="dt" sz="half" idx="10"/>
          </p:nvPr>
        </p:nvSpPr>
        <p:spPr>
          <a:ln/>
        </p:spPr>
        <p:txBody>
          <a:bodyPr/>
          <a:lstStyle>
            <a:lvl1pPr>
              <a:defRPr/>
            </a:lvl1pPr>
          </a:lstStyle>
          <a:p>
            <a:pPr>
              <a:defRPr/>
            </a:pPr>
            <a:r>
              <a:rPr lang="en-US"/>
              <a:t>ISSES 2017-2020, Erasmus+ CBHE</a:t>
            </a:r>
            <a:endParaRPr lang="hu-HU"/>
          </a:p>
        </p:txBody>
      </p:sp>
      <p:sp>
        <p:nvSpPr>
          <p:cNvPr id="4" name="Rectangle 6">
            <a:extLst>
              <a:ext uri="{FF2B5EF4-FFF2-40B4-BE49-F238E27FC236}">
                <a16:creationId xmlns:a16="http://schemas.microsoft.com/office/drawing/2014/main" id="{54917C08-B3B4-452F-9BF4-9346C8B62139}"/>
              </a:ext>
            </a:extLst>
          </p:cNvPr>
          <p:cNvSpPr>
            <a:spLocks noGrp="1" noChangeArrowheads="1"/>
          </p:cNvSpPr>
          <p:nvPr>
            <p:ph type="sldNum" sz="quarter" idx="11"/>
          </p:nvPr>
        </p:nvSpPr>
        <p:spPr>
          <a:ln/>
        </p:spPr>
        <p:txBody>
          <a:bodyPr/>
          <a:lstStyle>
            <a:lvl1pPr>
              <a:defRPr/>
            </a:lvl1pPr>
          </a:lstStyle>
          <a:p>
            <a:pPr>
              <a:defRPr/>
            </a:pPr>
            <a:fld id="{9939EBA3-04B1-493D-8C01-DDD64C7583AF}" type="slidenum">
              <a:rPr lang="hu-HU" altLang="en-US"/>
              <a:pPr>
                <a:defRPr/>
              </a:pPr>
              <a:t>‹#›</a:t>
            </a:fld>
            <a:endParaRPr lang="hu-HU" altLang="en-US"/>
          </a:p>
        </p:txBody>
      </p:sp>
      <p:sp>
        <p:nvSpPr>
          <p:cNvPr id="5" name="Élőláb helye 4">
            <a:extLst>
              <a:ext uri="{FF2B5EF4-FFF2-40B4-BE49-F238E27FC236}">
                <a16:creationId xmlns:a16="http://schemas.microsoft.com/office/drawing/2014/main" id="{C61E9811-009F-476C-A845-E2237DDAC2DE}"/>
              </a:ext>
            </a:extLst>
          </p:cNvPr>
          <p:cNvSpPr>
            <a:spLocks noGrp="1"/>
          </p:cNvSpPr>
          <p:nvPr>
            <p:ph type="ftr" sz="quarter" idx="12"/>
          </p:nvPr>
        </p:nvSpPr>
        <p:spPr/>
        <p:txBody>
          <a:bodyPr/>
          <a:lstStyle>
            <a:lvl1pPr>
              <a:defRPr/>
            </a:lvl1pPr>
          </a:lstStyle>
          <a:p>
            <a:pPr>
              <a:defRPr/>
            </a:pPr>
            <a:r>
              <a:rPr lang="en-US"/>
              <a:t>lendak@uns.ac.rs</a:t>
            </a:r>
            <a:endParaRPr lang="hu-HU"/>
          </a:p>
        </p:txBody>
      </p:sp>
    </p:spTree>
    <p:extLst>
      <p:ext uri="{BB962C8B-B14F-4D97-AF65-F5344CB8AC3E}">
        <p14:creationId xmlns:p14="http://schemas.microsoft.com/office/powerpoint/2010/main" val="1444803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normAutofit/>
          </a:bodyPr>
          <a:lstStyle>
            <a:lvl1pPr algn="l">
              <a:defRPr sz="4000" b="1" cap="small" baseline="0"/>
            </a:lvl1pPr>
          </a:lstStyle>
          <a:p>
            <a:r>
              <a:rPr lang="hu-HU"/>
              <a:t>Mintacím szerkesztése</a:t>
            </a:r>
            <a:endParaRPr lang="hu-HU" dirty="0"/>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a:p>
            <a:pPr lvl="1"/>
            <a:r>
              <a:rPr lang="hu-HU"/>
              <a:t>Második szint</a:t>
            </a:r>
          </a:p>
        </p:txBody>
      </p:sp>
      <p:sp>
        <p:nvSpPr>
          <p:cNvPr id="4" name="Rectangle 4">
            <a:extLst>
              <a:ext uri="{FF2B5EF4-FFF2-40B4-BE49-F238E27FC236}">
                <a16:creationId xmlns:a16="http://schemas.microsoft.com/office/drawing/2014/main" id="{11C4FD3D-7319-4CCD-B53B-A01CE0F273B4}"/>
              </a:ext>
            </a:extLst>
          </p:cNvPr>
          <p:cNvSpPr>
            <a:spLocks noGrp="1" noChangeArrowheads="1"/>
          </p:cNvSpPr>
          <p:nvPr>
            <p:ph type="dt" sz="half" idx="10"/>
          </p:nvPr>
        </p:nvSpPr>
        <p:spPr>
          <a:ln/>
        </p:spPr>
        <p:txBody>
          <a:bodyPr/>
          <a:lstStyle>
            <a:lvl1pPr>
              <a:defRPr/>
            </a:lvl1pPr>
          </a:lstStyle>
          <a:p>
            <a:pPr>
              <a:defRPr/>
            </a:pPr>
            <a:r>
              <a:rPr lang="en-US"/>
              <a:t>ISSES 2017-2020, Erasmus+ CBHE</a:t>
            </a:r>
            <a:endParaRPr lang="hu-HU"/>
          </a:p>
        </p:txBody>
      </p:sp>
      <p:sp>
        <p:nvSpPr>
          <p:cNvPr id="5" name="Rectangle 6">
            <a:extLst>
              <a:ext uri="{FF2B5EF4-FFF2-40B4-BE49-F238E27FC236}">
                <a16:creationId xmlns:a16="http://schemas.microsoft.com/office/drawing/2014/main" id="{32EA8E52-5EC1-4B48-B894-FD7359C01A24}"/>
              </a:ext>
            </a:extLst>
          </p:cNvPr>
          <p:cNvSpPr>
            <a:spLocks noGrp="1" noChangeArrowheads="1"/>
          </p:cNvSpPr>
          <p:nvPr>
            <p:ph type="sldNum" sz="quarter" idx="11"/>
          </p:nvPr>
        </p:nvSpPr>
        <p:spPr>
          <a:ln/>
        </p:spPr>
        <p:txBody>
          <a:bodyPr/>
          <a:lstStyle>
            <a:lvl1pPr>
              <a:defRPr/>
            </a:lvl1pPr>
          </a:lstStyle>
          <a:p>
            <a:pPr>
              <a:defRPr/>
            </a:pPr>
            <a:fld id="{1A05FFC2-C06F-405E-88F3-DAC258AC61CD}" type="slidenum">
              <a:rPr lang="hu-HU" altLang="en-US"/>
              <a:pPr>
                <a:defRPr/>
              </a:pPr>
              <a:t>‹#›</a:t>
            </a:fld>
            <a:endParaRPr lang="hu-HU" altLang="en-US"/>
          </a:p>
        </p:txBody>
      </p:sp>
      <p:sp>
        <p:nvSpPr>
          <p:cNvPr id="6" name="Élőláb helye 4">
            <a:extLst>
              <a:ext uri="{FF2B5EF4-FFF2-40B4-BE49-F238E27FC236}">
                <a16:creationId xmlns:a16="http://schemas.microsoft.com/office/drawing/2014/main" id="{14EDA652-1484-4E24-BCED-717EB5566A31}"/>
              </a:ext>
            </a:extLst>
          </p:cNvPr>
          <p:cNvSpPr>
            <a:spLocks noGrp="1"/>
          </p:cNvSpPr>
          <p:nvPr>
            <p:ph type="ftr" sz="quarter" idx="12"/>
          </p:nvPr>
        </p:nvSpPr>
        <p:spPr/>
        <p:txBody>
          <a:bodyPr/>
          <a:lstStyle>
            <a:lvl1pPr>
              <a:defRPr/>
            </a:lvl1pPr>
          </a:lstStyle>
          <a:p>
            <a:pPr>
              <a:defRPr/>
            </a:pPr>
            <a:r>
              <a:rPr lang="en-US"/>
              <a:t>lendak@uns.ac.rs</a:t>
            </a:r>
            <a:endParaRPr lang="hu-HU"/>
          </a:p>
        </p:txBody>
      </p:sp>
    </p:spTree>
    <p:extLst>
      <p:ext uri="{BB962C8B-B14F-4D97-AF65-F5344CB8AC3E}">
        <p14:creationId xmlns:p14="http://schemas.microsoft.com/office/powerpoint/2010/main" val="12412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320634" y="1069200"/>
            <a:ext cx="4175166" cy="536764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4" name="Tartalom helye 3"/>
          <p:cNvSpPr>
            <a:spLocks noGrp="1"/>
          </p:cNvSpPr>
          <p:nvPr>
            <p:ph sz="half" idx="2"/>
          </p:nvPr>
        </p:nvSpPr>
        <p:spPr>
          <a:xfrm>
            <a:off x="4648199" y="1069200"/>
            <a:ext cx="4163291" cy="536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5" name="Rectangle 4">
            <a:extLst>
              <a:ext uri="{FF2B5EF4-FFF2-40B4-BE49-F238E27FC236}">
                <a16:creationId xmlns:a16="http://schemas.microsoft.com/office/drawing/2014/main" id="{48E24DE3-4BB5-4CF9-9B6A-F5A7F2A1E13A}"/>
              </a:ext>
            </a:extLst>
          </p:cNvPr>
          <p:cNvSpPr>
            <a:spLocks noGrp="1" noChangeArrowheads="1"/>
          </p:cNvSpPr>
          <p:nvPr>
            <p:ph type="dt" sz="half" idx="10"/>
          </p:nvPr>
        </p:nvSpPr>
        <p:spPr>
          <a:ln/>
        </p:spPr>
        <p:txBody>
          <a:bodyPr/>
          <a:lstStyle>
            <a:lvl1pPr>
              <a:defRPr/>
            </a:lvl1pPr>
          </a:lstStyle>
          <a:p>
            <a:pPr>
              <a:defRPr/>
            </a:pPr>
            <a:r>
              <a:rPr lang="en-US"/>
              <a:t>ISSES 2017-2020, Erasmus+ CBHE</a:t>
            </a:r>
            <a:endParaRPr lang="hu-HU"/>
          </a:p>
        </p:txBody>
      </p:sp>
      <p:sp>
        <p:nvSpPr>
          <p:cNvPr id="6" name="Rectangle 6">
            <a:extLst>
              <a:ext uri="{FF2B5EF4-FFF2-40B4-BE49-F238E27FC236}">
                <a16:creationId xmlns:a16="http://schemas.microsoft.com/office/drawing/2014/main" id="{3773E989-6125-4829-AC92-A325D8A5E72E}"/>
              </a:ext>
            </a:extLst>
          </p:cNvPr>
          <p:cNvSpPr>
            <a:spLocks noGrp="1" noChangeArrowheads="1"/>
          </p:cNvSpPr>
          <p:nvPr>
            <p:ph type="sldNum" sz="quarter" idx="11"/>
          </p:nvPr>
        </p:nvSpPr>
        <p:spPr>
          <a:ln/>
        </p:spPr>
        <p:txBody>
          <a:bodyPr/>
          <a:lstStyle>
            <a:lvl1pPr>
              <a:defRPr/>
            </a:lvl1pPr>
          </a:lstStyle>
          <a:p>
            <a:pPr>
              <a:defRPr/>
            </a:pPr>
            <a:fld id="{899B62A2-A2CF-4928-AB12-2F79774DF76D}" type="slidenum">
              <a:rPr lang="hu-HU" altLang="en-US"/>
              <a:pPr>
                <a:defRPr/>
              </a:pPr>
              <a:t>‹#›</a:t>
            </a:fld>
            <a:endParaRPr lang="hu-HU" altLang="en-US"/>
          </a:p>
        </p:txBody>
      </p:sp>
      <p:sp>
        <p:nvSpPr>
          <p:cNvPr id="7" name="Élőláb helye 4">
            <a:extLst>
              <a:ext uri="{FF2B5EF4-FFF2-40B4-BE49-F238E27FC236}">
                <a16:creationId xmlns:a16="http://schemas.microsoft.com/office/drawing/2014/main" id="{979A016F-B8A7-49D5-8B8D-8F315A1DEA70}"/>
              </a:ext>
            </a:extLst>
          </p:cNvPr>
          <p:cNvSpPr>
            <a:spLocks noGrp="1"/>
          </p:cNvSpPr>
          <p:nvPr>
            <p:ph type="ftr" sz="quarter" idx="12"/>
          </p:nvPr>
        </p:nvSpPr>
        <p:spPr/>
        <p:txBody>
          <a:bodyPr/>
          <a:lstStyle>
            <a:lvl1pPr>
              <a:defRPr/>
            </a:lvl1pPr>
          </a:lstStyle>
          <a:p>
            <a:pPr>
              <a:defRPr/>
            </a:pPr>
            <a:r>
              <a:rPr lang="en-US"/>
              <a:t>lendak@uns.ac.rs</a:t>
            </a:r>
            <a:endParaRPr lang="hu-HU"/>
          </a:p>
        </p:txBody>
      </p:sp>
    </p:spTree>
    <p:extLst>
      <p:ext uri="{BB962C8B-B14F-4D97-AF65-F5344CB8AC3E}">
        <p14:creationId xmlns:p14="http://schemas.microsoft.com/office/powerpoint/2010/main" val="3704815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320400" y="1048238"/>
            <a:ext cx="42123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320400" y="1687999"/>
            <a:ext cx="4212380" cy="47365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7600" y="1048238"/>
            <a:ext cx="41902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7600" y="1687999"/>
            <a:ext cx="4190217" cy="47365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9" name="Cím 1"/>
          <p:cNvSpPr>
            <a:spLocks noGrp="1"/>
          </p:cNvSpPr>
          <p:nvPr>
            <p:ph type="title"/>
          </p:nvPr>
        </p:nvSpPr>
        <p:spPr>
          <a:xfrm>
            <a:off x="1116014" y="76200"/>
            <a:ext cx="7992000" cy="792163"/>
          </a:xfrm>
        </p:spPr>
        <p:txBody>
          <a:bodyPr/>
          <a:lstStyle/>
          <a:p>
            <a:r>
              <a:rPr lang="hu-HU"/>
              <a:t>Mintacím szerkesztése</a:t>
            </a:r>
          </a:p>
        </p:txBody>
      </p:sp>
      <p:sp>
        <p:nvSpPr>
          <p:cNvPr id="7" name="Rectangle 4">
            <a:extLst>
              <a:ext uri="{FF2B5EF4-FFF2-40B4-BE49-F238E27FC236}">
                <a16:creationId xmlns:a16="http://schemas.microsoft.com/office/drawing/2014/main" id="{141653E4-404A-4C9D-908B-4CEF3478D406}"/>
              </a:ext>
            </a:extLst>
          </p:cNvPr>
          <p:cNvSpPr>
            <a:spLocks noGrp="1" noChangeArrowheads="1"/>
          </p:cNvSpPr>
          <p:nvPr>
            <p:ph type="dt" sz="half" idx="10"/>
          </p:nvPr>
        </p:nvSpPr>
        <p:spPr>
          <a:ln/>
        </p:spPr>
        <p:txBody>
          <a:bodyPr/>
          <a:lstStyle>
            <a:lvl1pPr>
              <a:defRPr/>
            </a:lvl1pPr>
          </a:lstStyle>
          <a:p>
            <a:pPr>
              <a:defRPr/>
            </a:pPr>
            <a:r>
              <a:rPr lang="en-US"/>
              <a:t>ISSES 2017-2020, Erasmus+ CBHE</a:t>
            </a:r>
            <a:endParaRPr lang="hu-HU"/>
          </a:p>
        </p:txBody>
      </p:sp>
      <p:sp>
        <p:nvSpPr>
          <p:cNvPr id="8" name="Rectangle 6">
            <a:extLst>
              <a:ext uri="{FF2B5EF4-FFF2-40B4-BE49-F238E27FC236}">
                <a16:creationId xmlns:a16="http://schemas.microsoft.com/office/drawing/2014/main" id="{F908EF01-EE7C-4909-BE69-C4F1F02AC1E0}"/>
              </a:ext>
            </a:extLst>
          </p:cNvPr>
          <p:cNvSpPr>
            <a:spLocks noGrp="1" noChangeArrowheads="1"/>
          </p:cNvSpPr>
          <p:nvPr>
            <p:ph type="sldNum" sz="quarter" idx="11"/>
          </p:nvPr>
        </p:nvSpPr>
        <p:spPr>
          <a:ln/>
        </p:spPr>
        <p:txBody>
          <a:bodyPr/>
          <a:lstStyle>
            <a:lvl1pPr>
              <a:defRPr/>
            </a:lvl1pPr>
          </a:lstStyle>
          <a:p>
            <a:pPr>
              <a:defRPr/>
            </a:pPr>
            <a:fld id="{D321C70E-AEAB-469E-A40D-2EEC691B916B}" type="slidenum">
              <a:rPr lang="hu-HU" altLang="en-US"/>
              <a:pPr>
                <a:defRPr/>
              </a:pPr>
              <a:t>‹#›</a:t>
            </a:fld>
            <a:endParaRPr lang="hu-HU" altLang="en-US"/>
          </a:p>
        </p:txBody>
      </p:sp>
      <p:sp>
        <p:nvSpPr>
          <p:cNvPr id="10" name="Élőláb helye 4">
            <a:extLst>
              <a:ext uri="{FF2B5EF4-FFF2-40B4-BE49-F238E27FC236}">
                <a16:creationId xmlns:a16="http://schemas.microsoft.com/office/drawing/2014/main" id="{696BD8D2-7D5C-413E-B817-33F756511363}"/>
              </a:ext>
            </a:extLst>
          </p:cNvPr>
          <p:cNvSpPr>
            <a:spLocks noGrp="1"/>
          </p:cNvSpPr>
          <p:nvPr>
            <p:ph type="ftr" sz="quarter" idx="12"/>
          </p:nvPr>
        </p:nvSpPr>
        <p:spPr/>
        <p:txBody>
          <a:bodyPr/>
          <a:lstStyle>
            <a:lvl1pPr>
              <a:defRPr/>
            </a:lvl1pPr>
          </a:lstStyle>
          <a:p>
            <a:pPr>
              <a:defRPr/>
            </a:pPr>
            <a:r>
              <a:rPr lang="en-US"/>
              <a:t>lendak@uns.ac.rs</a:t>
            </a:r>
            <a:endParaRPr lang="hu-HU"/>
          </a:p>
        </p:txBody>
      </p:sp>
    </p:spTree>
    <p:extLst>
      <p:ext uri="{BB962C8B-B14F-4D97-AF65-F5344CB8AC3E}">
        <p14:creationId xmlns:p14="http://schemas.microsoft.com/office/powerpoint/2010/main" val="1507773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hu-HU" dirty="0"/>
          </a:p>
        </p:txBody>
      </p:sp>
      <p:sp>
        <p:nvSpPr>
          <p:cNvPr id="3" name="Rectangle 4">
            <a:extLst>
              <a:ext uri="{FF2B5EF4-FFF2-40B4-BE49-F238E27FC236}">
                <a16:creationId xmlns:a16="http://schemas.microsoft.com/office/drawing/2014/main" id="{E44A5D1E-79E8-4549-87EC-3FBF12C9C44E}"/>
              </a:ext>
            </a:extLst>
          </p:cNvPr>
          <p:cNvSpPr>
            <a:spLocks noGrp="1" noChangeArrowheads="1"/>
          </p:cNvSpPr>
          <p:nvPr>
            <p:ph type="dt" sz="half" idx="10"/>
          </p:nvPr>
        </p:nvSpPr>
        <p:spPr/>
        <p:txBody>
          <a:bodyPr/>
          <a:lstStyle>
            <a:lvl1pPr>
              <a:defRPr sz="900">
                <a:ea typeface="MS PGothic" pitchFamily="34" charset="-128"/>
              </a:defRPr>
            </a:lvl1pPr>
          </a:lstStyle>
          <a:p>
            <a:pPr>
              <a:defRPr/>
            </a:pPr>
            <a:r>
              <a:rPr lang="en-US"/>
              <a:t>ISSES 2017-2020, Erasmus+ CBHE</a:t>
            </a:r>
            <a:endParaRPr lang="hu-HU"/>
          </a:p>
        </p:txBody>
      </p:sp>
      <p:sp>
        <p:nvSpPr>
          <p:cNvPr id="4" name="Rectangle 6">
            <a:extLst>
              <a:ext uri="{FF2B5EF4-FFF2-40B4-BE49-F238E27FC236}">
                <a16:creationId xmlns:a16="http://schemas.microsoft.com/office/drawing/2014/main" id="{21C204E9-14E9-4892-911D-423BAC87DCBA}"/>
              </a:ext>
            </a:extLst>
          </p:cNvPr>
          <p:cNvSpPr>
            <a:spLocks noGrp="1" noChangeArrowheads="1"/>
          </p:cNvSpPr>
          <p:nvPr>
            <p:ph type="sldNum" sz="quarter" idx="11"/>
          </p:nvPr>
        </p:nvSpPr>
        <p:spPr/>
        <p:txBody>
          <a:bodyPr/>
          <a:lstStyle>
            <a:lvl1pPr>
              <a:defRPr/>
            </a:lvl1pPr>
          </a:lstStyle>
          <a:p>
            <a:pPr>
              <a:defRPr/>
            </a:pPr>
            <a:fld id="{F7E2A2F8-58EC-46D0-AE78-BD1EB8BF290D}" type="slidenum">
              <a:rPr lang="hu-HU" altLang="en-US"/>
              <a:pPr>
                <a:defRPr/>
              </a:pPr>
              <a:t>‹#›</a:t>
            </a:fld>
            <a:endParaRPr lang="hu-HU" altLang="en-US"/>
          </a:p>
        </p:txBody>
      </p:sp>
      <p:sp>
        <p:nvSpPr>
          <p:cNvPr id="5" name="Élőláb helye 4">
            <a:extLst>
              <a:ext uri="{FF2B5EF4-FFF2-40B4-BE49-F238E27FC236}">
                <a16:creationId xmlns:a16="http://schemas.microsoft.com/office/drawing/2014/main" id="{47514308-F40A-4831-AA58-98C1C046845E}"/>
              </a:ext>
            </a:extLst>
          </p:cNvPr>
          <p:cNvSpPr>
            <a:spLocks noGrp="1"/>
          </p:cNvSpPr>
          <p:nvPr>
            <p:ph type="ftr" sz="quarter" idx="12"/>
          </p:nvPr>
        </p:nvSpPr>
        <p:spPr/>
        <p:txBody>
          <a:bodyPr/>
          <a:lstStyle>
            <a:lvl1pPr>
              <a:defRPr/>
            </a:lvl1pPr>
          </a:lstStyle>
          <a:p>
            <a:pPr>
              <a:defRPr/>
            </a:pPr>
            <a:r>
              <a:rPr lang="en-US" altLang="en-US"/>
              <a:t>lendak@uns.ac.rs</a:t>
            </a:r>
            <a:endParaRPr lang="hu-HU" altLang="en-US"/>
          </a:p>
        </p:txBody>
      </p:sp>
    </p:spTree>
    <p:extLst>
      <p:ext uri="{BB962C8B-B14F-4D97-AF65-F5344CB8AC3E}">
        <p14:creationId xmlns:p14="http://schemas.microsoft.com/office/powerpoint/2010/main" val="2663736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ím és szöveg a tartalom felett">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7" name="Szöveg helye 2"/>
          <p:cNvSpPr>
            <a:spLocks noGrp="1"/>
          </p:cNvSpPr>
          <p:nvPr>
            <p:ph type="body" sz="half" idx="1"/>
          </p:nvPr>
        </p:nvSpPr>
        <p:spPr>
          <a:xfrm>
            <a:off x="320399" y="1047599"/>
            <a:ext cx="8596800" cy="2628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8" name="Tartalom helye 3"/>
          <p:cNvSpPr>
            <a:spLocks noGrp="1"/>
          </p:cNvSpPr>
          <p:nvPr>
            <p:ph sz="half" idx="2"/>
          </p:nvPr>
        </p:nvSpPr>
        <p:spPr>
          <a:xfrm>
            <a:off x="320400" y="3819524"/>
            <a:ext cx="8596800" cy="2628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5" name="Date Placeholder 4">
            <a:extLst>
              <a:ext uri="{FF2B5EF4-FFF2-40B4-BE49-F238E27FC236}">
                <a16:creationId xmlns:a16="http://schemas.microsoft.com/office/drawing/2014/main" id="{AF1F5F0E-2DB5-4229-A3C9-9A69C5513977}"/>
              </a:ext>
            </a:extLst>
          </p:cNvPr>
          <p:cNvSpPr>
            <a:spLocks noGrp="1" noChangeArrowheads="1"/>
          </p:cNvSpPr>
          <p:nvPr>
            <p:ph type="dt" sz="half" idx="10"/>
          </p:nvPr>
        </p:nvSpPr>
        <p:spPr/>
        <p:txBody>
          <a:bodyPr/>
          <a:lstStyle>
            <a:lvl1pPr>
              <a:defRPr sz="900">
                <a:ea typeface="MS PGothic" pitchFamily="34" charset="-128"/>
              </a:defRPr>
            </a:lvl1pPr>
          </a:lstStyle>
          <a:p>
            <a:pPr>
              <a:defRPr/>
            </a:pPr>
            <a:r>
              <a:rPr lang="en-US"/>
              <a:t>ISSES 2017-2020, Erasmus+ CBHE</a:t>
            </a:r>
            <a:endParaRPr lang="hu-HU"/>
          </a:p>
        </p:txBody>
      </p:sp>
      <p:sp>
        <p:nvSpPr>
          <p:cNvPr id="6" name="Rectangle 6">
            <a:extLst>
              <a:ext uri="{FF2B5EF4-FFF2-40B4-BE49-F238E27FC236}">
                <a16:creationId xmlns:a16="http://schemas.microsoft.com/office/drawing/2014/main" id="{C0A5B6DA-76BA-4E76-B093-17B0A3754B7B}"/>
              </a:ext>
            </a:extLst>
          </p:cNvPr>
          <p:cNvSpPr>
            <a:spLocks noGrp="1" noChangeArrowheads="1"/>
          </p:cNvSpPr>
          <p:nvPr>
            <p:ph type="sldNum" sz="quarter" idx="11"/>
          </p:nvPr>
        </p:nvSpPr>
        <p:spPr/>
        <p:txBody>
          <a:bodyPr/>
          <a:lstStyle>
            <a:lvl1pPr>
              <a:defRPr/>
            </a:lvl1pPr>
          </a:lstStyle>
          <a:p>
            <a:pPr>
              <a:defRPr/>
            </a:pPr>
            <a:fld id="{C63868D1-4332-4020-AB3A-E23420BB17AE}" type="slidenum">
              <a:rPr lang="hu-HU" altLang="en-US"/>
              <a:pPr>
                <a:defRPr/>
              </a:pPr>
              <a:t>‹#›</a:t>
            </a:fld>
            <a:endParaRPr lang="hu-HU" altLang="en-US"/>
          </a:p>
        </p:txBody>
      </p:sp>
      <p:sp>
        <p:nvSpPr>
          <p:cNvPr id="9" name="Élőláb helye 4">
            <a:extLst>
              <a:ext uri="{FF2B5EF4-FFF2-40B4-BE49-F238E27FC236}">
                <a16:creationId xmlns:a16="http://schemas.microsoft.com/office/drawing/2014/main" id="{982314FD-B8FE-469A-9374-481584810ED3}"/>
              </a:ext>
            </a:extLst>
          </p:cNvPr>
          <p:cNvSpPr>
            <a:spLocks noGrp="1"/>
          </p:cNvSpPr>
          <p:nvPr>
            <p:ph type="ftr" sz="quarter" idx="12"/>
          </p:nvPr>
        </p:nvSpPr>
        <p:spPr/>
        <p:txBody>
          <a:bodyPr/>
          <a:lstStyle>
            <a:lvl1pPr>
              <a:defRPr/>
            </a:lvl1pPr>
          </a:lstStyle>
          <a:p>
            <a:pPr>
              <a:defRPr/>
            </a:pPr>
            <a:r>
              <a:rPr lang="en-US" altLang="en-US"/>
              <a:t>lendak@uns.ac.rs</a:t>
            </a:r>
            <a:endParaRPr lang="hu-HU" altLang="en-US"/>
          </a:p>
        </p:txBody>
      </p:sp>
    </p:spTree>
    <p:extLst>
      <p:ext uri="{BB962C8B-B14F-4D97-AF65-F5344CB8AC3E}">
        <p14:creationId xmlns:p14="http://schemas.microsoft.com/office/powerpoint/2010/main" val="294202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ím és tartalom a szöveg felett">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6" name="Tartalom helye 2"/>
          <p:cNvSpPr>
            <a:spLocks noGrp="1"/>
          </p:cNvSpPr>
          <p:nvPr>
            <p:ph sz="half" idx="1"/>
          </p:nvPr>
        </p:nvSpPr>
        <p:spPr>
          <a:xfrm>
            <a:off x="320399" y="1047600"/>
            <a:ext cx="8596800" cy="2628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7" name="Szöveg helye 3"/>
          <p:cNvSpPr>
            <a:spLocks noGrp="1"/>
          </p:cNvSpPr>
          <p:nvPr>
            <p:ph type="body" sz="half" idx="2"/>
          </p:nvPr>
        </p:nvSpPr>
        <p:spPr>
          <a:xfrm>
            <a:off x="320400" y="3819600"/>
            <a:ext cx="8596800" cy="26280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hu-HU" dirty="0"/>
          </a:p>
        </p:txBody>
      </p:sp>
      <p:sp>
        <p:nvSpPr>
          <p:cNvPr id="5" name="Date Placeholder 4">
            <a:extLst>
              <a:ext uri="{FF2B5EF4-FFF2-40B4-BE49-F238E27FC236}">
                <a16:creationId xmlns:a16="http://schemas.microsoft.com/office/drawing/2014/main" id="{2FD4E197-A70F-4DD8-81C3-2911E3BE98DD}"/>
              </a:ext>
            </a:extLst>
          </p:cNvPr>
          <p:cNvSpPr>
            <a:spLocks noGrp="1" noChangeArrowheads="1"/>
          </p:cNvSpPr>
          <p:nvPr>
            <p:ph type="dt" sz="half" idx="10"/>
          </p:nvPr>
        </p:nvSpPr>
        <p:spPr/>
        <p:txBody>
          <a:bodyPr/>
          <a:lstStyle>
            <a:lvl1pPr>
              <a:defRPr sz="900">
                <a:ea typeface="MS PGothic" pitchFamily="34" charset="-128"/>
              </a:defRPr>
            </a:lvl1pPr>
          </a:lstStyle>
          <a:p>
            <a:pPr>
              <a:defRPr/>
            </a:pPr>
            <a:r>
              <a:rPr lang="en-US"/>
              <a:t>ISSES 2017-2020, Erasmus+ CBHE</a:t>
            </a:r>
            <a:endParaRPr lang="hu-HU"/>
          </a:p>
        </p:txBody>
      </p:sp>
      <p:sp>
        <p:nvSpPr>
          <p:cNvPr id="8" name="Rectangle 6">
            <a:extLst>
              <a:ext uri="{FF2B5EF4-FFF2-40B4-BE49-F238E27FC236}">
                <a16:creationId xmlns:a16="http://schemas.microsoft.com/office/drawing/2014/main" id="{E0A8ECE6-FAAC-4C96-845F-42DEE6370F7C}"/>
              </a:ext>
            </a:extLst>
          </p:cNvPr>
          <p:cNvSpPr>
            <a:spLocks noGrp="1" noChangeArrowheads="1"/>
          </p:cNvSpPr>
          <p:nvPr>
            <p:ph type="sldNum" sz="quarter" idx="11"/>
          </p:nvPr>
        </p:nvSpPr>
        <p:spPr/>
        <p:txBody>
          <a:bodyPr/>
          <a:lstStyle>
            <a:lvl1pPr>
              <a:defRPr/>
            </a:lvl1pPr>
          </a:lstStyle>
          <a:p>
            <a:pPr>
              <a:defRPr/>
            </a:pPr>
            <a:fld id="{632CAAAD-3A09-443E-B530-E07F0459BB62}" type="slidenum">
              <a:rPr lang="hu-HU" altLang="en-US"/>
              <a:pPr>
                <a:defRPr/>
              </a:pPr>
              <a:t>‹#›</a:t>
            </a:fld>
            <a:endParaRPr lang="hu-HU" altLang="en-US"/>
          </a:p>
        </p:txBody>
      </p:sp>
      <p:sp>
        <p:nvSpPr>
          <p:cNvPr id="9" name="Élőláb helye 4">
            <a:extLst>
              <a:ext uri="{FF2B5EF4-FFF2-40B4-BE49-F238E27FC236}">
                <a16:creationId xmlns:a16="http://schemas.microsoft.com/office/drawing/2014/main" id="{C779CFF4-3D0A-406B-9C21-F90F785683C9}"/>
              </a:ext>
            </a:extLst>
          </p:cNvPr>
          <p:cNvSpPr>
            <a:spLocks noGrp="1"/>
          </p:cNvSpPr>
          <p:nvPr>
            <p:ph type="ftr" sz="quarter" idx="12"/>
          </p:nvPr>
        </p:nvSpPr>
        <p:spPr/>
        <p:txBody>
          <a:bodyPr/>
          <a:lstStyle>
            <a:lvl1pPr>
              <a:defRPr/>
            </a:lvl1pPr>
          </a:lstStyle>
          <a:p>
            <a:pPr>
              <a:defRPr/>
            </a:pPr>
            <a:r>
              <a:rPr lang="en-US" altLang="en-US"/>
              <a:t>lendak@uns.ac.rs</a:t>
            </a:r>
            <a:endParaRPr lang="hu-HU" altLang="en-US"/>
          </a:p>
        </p:txBody>
      </p:sp>
    </p:spTree>
    <p:extLst>
      <p:ext uri="{BB962C8B-B14F-4D97-AF65-F5344CB8AC3E}">
        <p14:creationId xmlns:p14="http://schemas.microsoft.com/office/powerpoint/2010/main" val="100784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5" name="Rectangle 11">
            <a:extLst>
              <a:ext uri="{FF2B5EF4-FFF2-40B4-BE49-F238E27FC236}">
                <a16:creationId xmlns:a16="http://schemas.microsoft.com/office/drawing/2014/main" id="{81A15C8E-1BA2-4BCD-B65F-0CA2F28B1882}"/>
              </a:ext>
            </a:extLst>
          </p:cNvPr>
          <p:cNvSpPr>
            <a:spLocks noChangeArrowheads="1"/>
          </p:cNvSpPr>
          <p:nvPr/>
        </p:nvSpPr>
        <p:spPr bwMode="auto">
          <a:xfrm>
            <a:off x="0" y="6570663"/>
            <a:ext cx="9144000" cy="287337"/>
          </a:xfrm>
          <a:prstGeom prst="rect">
            <a:avLst/>
          </a:prstGeom>
          <a:solidFill>
            <a:schemeClr val="accent3">
              <a:lumMod val="75000"/>
            </a:schemeClr>
          </a:solidFill>
          <a:ln w="9525">
            <a:noFill/>
            <a:miter lim="800000"/>
            <a:headEnd/>
            <a:tailEnd/>
          </a:ln>
          <a:effectLst/>
        </p:spPr>
        <p:txBody>
          <a:bodyPr wrap="none" anchor="ctr"/>
          <a:lstStyle/>
          <a:p>
            <a:pPr eaLnBrk="1" hangingPunct="1">
              <a:defRPr/>
            </a:pPr>
            <a:endParaRPr lang="hu-HU">
              <a:latin typeface="Arial" charset="0"/>
              <a:ea typeface="+mn-ea"/>
            </a:endParaRPr>
          </a:p>
        </p:txBody>
      </p:sp>
      <p:sp>
        <p:nvSpPr>
          <p:cNvPr id="1032" name="Rectangle 8">
            <a:extLst>
              <a:ext uri="{FF2B5EF4-FFF2-40B4-BE49-F238E27FC236}">
                <a16:creationId xmlns:a16="http://schemas.microsoft.com/office/drawing/2014/main" id="{96087FB1-82D5-4161-B4CC-D75FF14E0675}"/>
              </a:ext>
            </a:extLst>
          </p:cNvPr>
          <p:cNvSpPr>
            <a:spLocks noChangeArrowheads="1"/>
          </p:cNvSpPr>
          <p:nvPr userDrawn="1"/>
        </p:nvSpPr>
        <p:spPr bwMode="auto">
          <a:xfrm>
            <a:off x="0" y="6570663"/>
            <a:ext cx="9144000" cy="142875"/>
          </a:xfrm>
          <a:prstGeom prst="rect">
            <a:avLst/>
          </a:prstGeom>
          <a:solidFill>
            <a:schemeClr val="accent3">
              <a:lumMod val="75000"/>
            </a:schemeClr>
          </a:solidFill>
          <a:ln w="9525">
            <a:noFill/>
            <a:miter lim="800000"/>
            <a:headEnd/>
            <a:tailEnd/>
          </a:ln>
          <a:effectLst/>
        </p:spPr>
        <p:txBody>
          <a:bodyPr wrap="none" anchor="ctr"/>
          <a:lstStyle/>
          <a:p>
            <a:pPr eaLnBrk="1" hangingPunct="1">
              <a:defRPr/>
            </a:pPr>
            <a:endParaRPr lang="hu-HU">
              <a:latin typeface="Arial" charset="0"/>
              <a:ea typeface="+mn-ea"/>
            </a:endParaRPr>
          </a:p>
        </p:txBody>
      </p:sp>
      <p:sp>
        <p:nvSpPr>
          <p:cNvPr id="1028" name="Rectangle 2">
            <a:extLst>
              <a:ext uri="{FF2B5EF4-FFF2-40B4-BE49-F238E27FC236}">
                <a16:creationId xmlns:a16="http://schemas.microsoft.com/office/drawing/2014/main" id="{CE55EEB8-4A2B-47D5-B57A-19C7FEA5BE25}"/>
              </a:ext>
            </a:extLst>
          </p:cNvPr>
          <p:cNvSpPr>
            <a:spLocks noGrp="1" noChangeArrowheads="1"/>
          </p:cNvSpPr>
          <p:nvPr>
            <p:ph type="title"/>
          </p:nvPr>
        </p:nvSpPr>
        <p:spPr bwMode="auto">
          <a:xfrm>
            <a:off x="320676" y="76200"/>
            <a:ext cx="8597899"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u-HU" altLang="en-US" dirty="0"/>
              <a:t>Cím szerkesztése</a:t>
            </a:r>
          </a:p>
        </p:txBody>
      </p:sp>
      <p:sp>
        <p:nvSpPr>
          <p:cNvPr id="1029" name="Rectangle 3">
            <a:extLst>
              <a:ext uri="{FF2B5EF4-FFF2-40B4-BE49-F238E27FC236}">
                <a16:creationId xmlns:a16="http://schemas.microsoft.com/office/drawing/2014/main" id="{D4C0D1CF-0ABC-4966-94E8-CF5A5F993660}"/>
              </a:ext>
            </a:extLst>
          </p:cNvPr>
          <p:cNvSpPr>
            <a:spLocks noGrp="1" noChangeArrowheads="1"/>
          </p:cNvSpPr>
          <p:nvPr>
            <p:ph type="body" idx="1"/>
          </p:nvPr>
        </p:nvSpPr>
        <p:spPr bwMode="auto">
          <a:xfrm>
            <a:off x="320675" y="1068388"/>
            <a:ext cx="8597900" cy="536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en-US"/>
              <a:t>Mintaszöveg szerkesztése</a:t>
            </a:r>
          </a:p>
          <a:p>
            <a:pPr lvl="1"/>
            <a:r>
              <a:rPr lang="hu-HU" altLang="en-US"/>
              <a:t>Második szint</a:t>
            </a:r>
          </a:p>
          <a:p>
            <a:pPr lvl="2"/>
            <a:r>
              <a:rPr lang="hu-HU" altLang="en-US"/>
              <a:t>Harmadik szint</a:t>
            </a:r>
          </a:p>
          <a:p>
            <a:pPr lvl="3"/>
            <a:r>
              <a:rPr lang="hu-HU" altLang="en-US"/>
              <a:t>Negyedik szint</a:t>
            </a:r>
          </a:p>
          <a:p>
            <a:pPr lvl="4"/>
            <a:r>
              <a:rPr lang="hu-HU" altLang="en-US"/>
              <a:t>Ötödik szint</a:t>
            </a:r>
          </a:p>
        </p:txBody>
      </p:sp>
      <p:sp>
        <p:nvSpPr>
          <p:cNvPr id="3" name="Rectangle 4">
            <a:extLst>
              <a:ext uri="{FF2B5EF4-FFF2-40B4-BE49-F238E27FC236}">
                <a16:creationId xmlns:a16="http://schemas.microsoft.com/office/drawing/2014/main" id="{F7478E7F-3E6F-4D3A-81B7-94FAAA84985E}"/>
              </a:ext>
            </a:extLst>
          </p:cNvPr>
          <p:cNvSpPr>
            <a:spLocks noGrp="1" noChangeArrowheads="1"/>
          </p:cNvSpPr>
          <p:nvPr>
            <p:ph type="dt" sz="half" idx="2"/>
          </p:nvPr>
        </p:nvSpPr>
        <p:spPr bwMode="auto">
          <a:xfrm>
            <a:off x="144463" y="6567488"/>
            <a:ext cx="2686050" cy="295275"/>
          </a:xfrm>
          <a:prstGeom prst="rect">
            <a:avLst/>
          </a:prstGeom>
          <a:noFill/>
          <a:ln w="9525">
            <a:noFill/>
            <a:miter lim="800000"/>
            <a:headEnd/>
            <a:tailEnd/>
          </a:ln>
          <a:effectLst/>
        </p:spPr>
        <p:txBody>
          <a:bodyPr vert="horz" wrap="square" lIns="91440" tIns="46800" rIns="91440" bIns="46800" numCol="1" anchor="ctr" anchorCtr="0" compatLnSpc="1">
            <a:prstTxWarp prst="textNoShape">
              <a:avLst/>
            </a:prstTxWarp>
            <a:normAutofit/>
          </a:bodyPr>
          <a:lstStyle>
            <a:lvl1pPr eaLnBrk="1" hangingPunct="1">
              <a:lnSpc>
                <a:spcPct val="100000"/>
              </a:lnSpc>
              <a:defRPr sz="950" b="1">
                <a:solidFill>
                  <a:schemeClr val="bg1"/>
                </a:solidFill>
                <a:latin typeface="Arial" charset="0"/>
                <a:ea typeface="+mn-ea"/>
                <a:cs typeface="+mn-cs"/>
              </a:defRPr>
            </a:lvl1pPr>
          </a:lstStyle>
          <a:p>
            <a:pPr>
              <a:defRPr/>
            </a:pPr>
            <a:r>
              <a:rPr lang="en-US"/>
              <a:t>ISSES 2017-2020, Erasmus+ CBHE</a:t>
            </a:r>
            <a:endParaRPr lang="hu-HU"/>
          </a:p>
        </p:txBody>
      </p:sp>
      <p:sp>
        <p:nvSpPr>
          <p:cNvPr id="2" name="Rectangle 6">
            <a:extLst>
              <a:ext uri="{FF2B5EF4-FFF2-40B4-BE49-F238E27FC236}">
                <a16:creationId xmlns:a16="http://schemas.microsoft.com/office/drawing/2014/main" id="{24DD3644-748F-4A73-B6BF-FB631DB31C5B}"/>
              </a:ext>
            </a:extLst>
          </p:cNvPr>
          <p:cNvSpPr>
            <a:spLocks noGrp="1" noChangeArrowheads="1"/>
          </p:cNvSpPr>
          <p:nvPr>
            <p:ph type="sldNum" sz="quarter" idx="4"/>
          </p:nvPr>
        </p:nvSpPr>
        <p:spPr bwMode="auto">
          <a:xfrm>
            <a:off x="8455025" y="6567488"/>
            <a:ext cx="654050" cy="290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9C496D1F-5F88-4694-9D42-DEB1D270BF46}" type="slidenum">
              <a:rPr lang="hu-HU" altLang="en-US"/>
              <a:pPr>
                <a:defRPr/>
              </a:pPr>
              <a:t>‹#›</a:t>
            </a:fld>
            <a:endParaRPr lang="hu-HU" altLang="en-US"/>
          </a:p>
        </p:txBody>
      </p:sp>
      <p:sp>
        <p:nvSpPr>
          <p:cNvPr id="4" name="Line 20">
            <a:extLst>
              <a:ext uri="{FF2B5EF4-FFF2-40B4-BE49-F238E27FC236}">
                <a16:creationId xmlns:a16="http://schemas.microsoft.com/office/drawing/2014/main" id="{E33E88CB-564F-4806-8E31-CE009050082E}"/>
              </a:ext>
            </a:extLst>
          </p:cNvPr>
          <p:cNvSpPr>
            <a:spLocks noChangeShapeType="1"/>
          </p:cNvSpPr>
          <p:nvPr/>
        </p:nvSpPr>
        <p:spPr bwMode="auto">
          <a:xfrm flipV="1">
            <a:off x="0" y="806450"/>
            <a:ext cx="9144000" cy="3175"/>
          </a:xfrm>
          <a:prstGeom prst="line">
            <a:avLst/>
          </a:prstGeom>
          <a:noFill/>
          <a:ln w="19050">
            <a:solidFill>
              <a:srgbClr val="D4D4D4"/>
            </a:solidFill>
            <a:round/>
            <a:headEnd/>
            <a:tailEnd/>
          </a:ln>
          <a:extLst>
            <a:ext uri="{909E8E84-426E-40DD-AFC4-6F175D3DCCD1}">
              <a14:hiddenFill xmlns:a14="http://schemas.microsoft.com/office/drawing/2010/main">
                <a:noFill/>
              </a14:hiddenFill>
            </a:ext>
          </a:extLst>
        </p:spPr>
        <p:txBody>
          <a:bodyPr/>
          <a:lstStyle/>
          <a:p>
            <a:endParaRPr lang="hu-HU"/>
          </a:p>
        </p:txBody>
      </p:sp>
      <p:sp>
        <p:nvSpPr>
          <p:cNvPr id="31" name="Élőláb helye 4">
            <a:extLst>
              <a:ext uri="{FF2B5EF4-FFF2-40B4-BE49-F238E27FC236}">
                <a16:creationId xmlns:a16="http://schemas.microsoft.com/office/drawing/2014/main" id="{E5966CEB-3436-45EA-986E-57EFB6E6207D}"/>
              </a:ext>
            </a:extLst>
          </p:cNvPr>
          <p:cNvSpPr>
            <a:spLocks noGrp="1"/>
          </p:cNvSpPr>
          <p:nvPr>
            <p:ph type="ftr" sz="quarter" idx="3"/>
          </p:nvPr>
        </p:nvSpPr>
        <p:spPr>
          <a:xfrm>
            <a:off x="2974975" y="6567488"/>
            <a:ext cx="3194050" cy="290512"/>
          </a:xfrm>
          <a:prstGeom prst="rect">
            <a:avLst/>
          </a:prstGeom>
        </p:spPr>
        <p:txBody>
          <a:bodyPr vert="horz" wrap="square" lIns="91440" tIns="45720" rIns="91440" bIns="45720" numCol="1" anchor="ctr" anchorCtr="0" compatLnSpc="1">
            <a:prstTxWarp prst="textNoShape">
              <a:avLst/>
            </a:prstTxWarp>
            <a:noAutofit/>
          </a:bodyPr>
          <a:lstStyle>
            <a:lvl1pPr algn="ctr" eaLnBrk="1" hangingPunct="1">
              <a:defRPr sz="900" b="1">
                <a:solidFill>
                  <a:schemeClr val="bg1"/>
                </a:solidFill>
              </a:defRPr>
            </a:lvl1pPr>
          </a:lstStyle>
          <a:p>
            <a:pPr>
              <a:defRPr/>
            </a:pPr>
            <a:r>
              <a:rPr lang="en-US" dirty="0"/>
              <a:t>lendak@uns.ac.rs</a:t>
            </a:r>
            <a:endParaRPr lang="hu-HU" dirty="0"/>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87" r:id="rId3"/>
    <p:sldLayoutId id="2147484788" r:id="rId4"/>
    <p:sldLayoutId id="2147484789" r:id="rId5"/>
    <p:sldLayoutId id="2147484790" r:id="rId6"/>
    <p:sldLayoutId id="2147484793" r:id="rId7"/>
    <p:sldLayoutId id="2147484794" r:id="rId8"/>
    <p:sldLayoutId id="2147484795" r:id="rId9"/>
    <p:sldLayoutId id="2147484796" r:id="rId10"/>
    <p:sldLayoutId id="2147484797" r:id="rId11"/>
  </p:sldLayoutIdLst>
  <p:hf hdr="0" ftr="0"/>
  <p:txStyles>
    <p:titleStyle>
      <a:lvl1pPr algn="l" rtl="0" eaLnBrk="0" fontAlgn="base" hangingPunct="0">
        <a:spcBef>
          <a:spcPct val="0"/>
        </a:spcBef>
        <a:spcAft>
          <a:spcPct val="0"/>
        </a:spcAft>
        <a:defRPr sz="3600" b="1">
          <a:solidFill>
            <a:srgbClr val="269926"/>
          </a:solidFill>
          <a:latin typeface="+mj-lt"/>
          <a:ea typeface="ＭＳ Ｐゴシック" pitchFamily="-105" charset="-128"/>
          <a:cs typeface="ＭＳ Ｐゴシック" charset="0"/>
        </a:defRPr>
      </a:lvl1pPr>
      <a:lvl2pPr algn="l" rtl="0" eaLnBrk="0" fontAlgn="base" hangingPunct="0">
        <a:spcBef>
          <a:spcPct val="0"/>
        </a:spcBef>
        <a:spcAft>
          <a:spcPct val="0"/>
        </a:spcAft>
        <a:defRPr sz="3600" b="1">
          <a:solidFill>
            <a:srgbClr val="269926"/>
          </a:solidFill>
          <a:latin typeface="Arial" charset="0"/>
          <a:ea typeface="ＭＳ Ｐゴシック" pitchFamily="-105" charset="-128"/>
          <a:cs typeface="ＭＳ Ｐゴシック" charset="0"/>
        </a:defRPr>
      </a:lvl2pPr>
      <a:lvl3pPr algn="l" rtl="0" eaLnBrk="0" fontAlgn="base" hangingPunct="0">
        <a:spcBef>
          <a:spcPct val="0"/>
        </a:spcBef>
        <a:spcAft>
          <a:spcPct val="0"/>
        </a:spcAft>
        <a:defRPr sz="3600" b="1">
          <a:solidFill>
            <a:srgbClr val="269926"/>
          </a:solidFill>
          <a:latin typeface="Arial" charset="0"/>
          <a:ea typeface="ＭＳ Ｐゴシック" pitchFamily="-105" charset="-128"/>
          <a:cs typeface="ＭＳ Ｐゴシック" charset="0"/>
        </a:defRPr>
      </a:lvl3pPr>
      <a:lvl4pPr algn="l" rtl="0" eaLnBrk="0" fontAlgn="base" hangingPunct="0">
        <a:spcBef>
          <a:spcPct val="0"/>
        </a:spcBef>
        <a:spcAft>
          <a:spcPct val="0"/>
        </a:spcAft>
        <a:defRPr sz="3600" b="1">
          <a:solidFill>
            <a:srgbClr val="269926"/>
          </a:solidFill>
          <a:latin typeface="Arial" charset="0"/>
          <a:ea typeface="ＭＳ Ｐゴシック" pitchFamily="-105" charset="-128"/>
          <a:cs typeface="ＭＳ Ｐゴシック" charset="0"/>
        </a:defRPr>
      </a:lvl4pPr>
      <a:lvl5pPr algn="l" rtl="0" eaLnBrk="0" fontAlgn="base" hangingPunct="0">
        <a:spcBef>
          <a:spcPct val="0"/>
        </a:spcBef>
        <a:spcAft>
          <a:spcPct val="0"/>
        </a:spcAft>
        <a:defRPr sz="3600" b="1">
          <a:solidFill>
            <a:srgbClr val="269926"/>
          </a:solidFill>
          <a:latin typeface="Arial" charset="0"/>
          <a:ea typeface="ＭＳ Ｐゴシック" pitchFamily="-105" charset="-128"/>
          <a:cs typeface="ＭＳ Ｐゴシック" charset="0"/>
        </a:defRPr>
      </a:lvl5pPr>
      <a:lvl6pPr marL="457200" algn="l" rtl="0" eaLnBrk="1" fontAlgn="base" hangingPunct="1">
        <a:spcBef>
          <a:spcPct val="0"/>
        </a:spcBef>
        <a:spcAft>
          <a:spcPct val="0"/>
        </a:spcAft>
        <a:defRPr sz="3600" b="1">
          <a:solidFill>
            <a:srgbClr val="EA0000"/>
          </a:solidFill>
          <a:latin typeface="Arial" charset="0"/>
        </a:defRPr>
      </a:lvl6pPr>
      <a:lvl7pPr marL="914400" algn="l" rtl="0" eaLnBrk="1" fontAlgn="base" hangingPunct="1">
        <a:spcBef>
          <a:spcPct val="0"/>
        </a:spcBef>
        <a:spcAft>
          <a:spcPct val="0"/>
        </a:spcAft>
        <a:defRPr sz="3600" b="1">
          <a:solidFill>
            <a:srgbClr val="EA0000"/>
          </a:solidFill>
          <a:latin typeface="Arial" charset="0"/>
        </a:defRPr>
      </a:lvl7pPr>
      <a:lvl8pPr marL="1371600" algn="l" rtl="0" eaLnBrk="1" fontAlgn="base" hangingPunct="1">
        <a:spcBef>
          <a:spcPct val="0"/>
        </a:spcBef>
        <a:spcAft>
          <a:spcPct val="0"/>
        </a:spcAft>
        <a:defRPr sz="3600" b="1">
          <a:solidFill>
            <a:srgbClr val="EA0000"/>
          </a:solidFill>
          <a:latin typeface="Arial" charset="0"/>
        </a:defRPr>
      </a:lvl8pPr>
      <a:lvl9pPr marL="1828800" algn="l" rtl="0" eaLnBrk="1" fontAlgn="base" hangingPunct="1">
        <a:spcBef>
          <a:spcPct val="0"/>
        </a:spcBef>
        <a:spcAft>
          <a:spcPct val="0"/>
        </a:spcAft>
        <a:defRPr sz="3600" b="1">
          <a:solidFill>
            <a:srgbClr val="EA0000"/>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
        <a:defRPr sz="2400">
          <a:solidFill>
            <a:schemeClr val="tx1"/>
          </a:solidFill>
          <a:latin typeface="+mn-lt"/>
          <a:ea typeface="ＭＳ Ｐゴシック" pitchFamily="-105" charset="-128"/>
          <a:cs typeface="ＭＳ Ｐゴシック" charset="0"/>
        </a:defRPr>
      </a:lvl1pPr>
      <a:lvl2pPr marL="742950" indent="-285750" algn="l" rtl="0" eaLnBrk="0" fontAlgn="base" hangingPunct="0">
        <a:spcBef>
          <a:spcPct val="20000"/>
        </a:spcBef>
        <a:spcAft>
          <a:spcPct val="0"/>
        </a:spcAft>
        <a:buClr>
          <a:schemeClr val="tx1"/>
        </a:buClr>
        <a:buFont typeface="Arial" panose="020B0604020202020204" pitchFamily="34" charset="0"/>
        <a:buChar char="•"/>
        <a:defRPr sz="2200">
          <a:solidFill>
            <a:schemeClr val="tx1"/>
          </a:solidFill>
          <a:latin typeface="+mn-lt"/>
          <a:ea typeface="ＭＳ Ｐゴシック" pitchFamily="-105" charset="-128"/>
          <a:cs typeface="ＭＳ Ｐゴシック"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05" charset="-128"/>
          <a:cs typeface="ＭＳ Ｐゴシック" panose="020B0600070205080204"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105" charset="-128"/>
          <a:cs typeface="ＭＳ Ｐゴシック" panose="020B0600070205080204" pitchFamily="34" charset="-128"/>
        </a:defRPr>
      </a:lvl5pPr>
      <a:lvl6pPr marL="2514600" indent="-228600" algn="l" rtl="0" eaLnBrk="1" fontAlgn="base" hangingPunct="1">
        <a:spcBef>
          <a:spcPct val="20000"/>
        </a:spcBef>
        <a:spcAft>
          <a:spcPct val="0"/>
        </a:spcAft>
        <a:buChar char="»"/>
        <a:defRPr sz="2200">
          <a:solidFill>
            <a:srgbClr val="4C4C4C"/>
          </a:solidFill>
          <a:latin typeface="+mn-lt"/>
        </a:defRPr>
      </a:lvl6pPr>
      <a:lvl7pPr marL="2971800" indent="-228600" algn="l" rtl="0" eaLnBrk="1" fontAlgn="base" hangingPunct="1">
        <a:spcBef>
          <a:spcPct val="20000"/>
        </a:spcBef>
        <a:spcAft>
          <a:spcPct val="0"/>
        </a:spcAft>
        <a:buChar char="»"/>
        <a:defRPr sz="2200">
          <a:solidFill>
            <a:srgbClr val="4C4C4C"/>
          </a:solidFill>
          <a:latin typeface="+mn-lt"/>
        </a:defRPr>
      </a:lvl7pPr>
      <a:lvl8pPr marL="3429000" indent="-228600" algn="l" rtl="0" eaLnBrk="1" fontAlgn="base" hangingPunct="1">
        <a:spcBef>
          <a:spcPct val="20000"/>
        </a:spcBef>
        <a:spcAft>
          <a:spcPct val="0"/>
        </a:spcAft>
        <a:buChar char="»"/>
        <a:defRPr sz="2200">
          <a:solidFill>
            <a:srgbClr val="4C4C4C"/>
          </a:solidFill>
          <a:latin typeface="+mn-lt"/>
        </a:defRPr>
      </a:lvl8pPr>
      <a:lvl9pPr marL="3886200" indent="-228600" algn="l" rtl="0" eaLnBrk="1" fontAlgn="base" hangingPunct="1">
        <a:spcBef>
          <a:spcPct val="20000"/>
        </a:spcBef>
        <a:spcAft>
          <a:spcPct val="0"/>
        </a:spcAft>
        <a:buChar char="»"/>
        <a:defRPr sz="2200">
          <a:solidFill>
            <a:srgbClr val="4C4C4C"/>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lendak@uns.ac.r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1">
            <a:extLst>
              <a:ext uri="{FF2B5EF4-FFF2-40B4-BE49-F238E27FC236}">
                <a16:creationId xmlns:a16="http://schemas.microsoft.com/office/drawing/2014/main" id="{2BDBD98A-38E0-4DD3-AF1F-30F4CDF1C454}"/>
              </a:ext>
            </a:extLst>
          </p:cNvPr>
          <p:cNvSpPr>
            <a:spLocks noGrp="1" noChangeArrowheads="1"/>
          </p:cNvSpPr>
          <p:nvPr>
            <p:ph type="subTitle" idx="1"/>
          </p:nvPr>
        </p:nvSpPr>
        <p:spPr>
          <a:xfrm>
            <a:off x="2273300" y="4202113"/>
            <a:ext cx="6870700" cy="881062"/>
          </a:xfrm>
        </p:spPr>
        <p:txBody>
          <a:bodyPr/>
          <a:lstStyle/>
          <a:p>
            <a:r>
              <a:rPr lang="en-US" altLang="hu-HU" dirty="0">
                <a:ea typeface="ＭＳ Ｐゴシック" panose="020B0600070205080204" pitchFamily="34" charset="-128"/>
              </a:rPr>
              <a:t>Erasmus+ Key Action 2 – Capacity Building in the field of Higher Education (CBHE)</a:t>
            </a:r>
          </a:p>
          <a:p>
            <a:r>
              <a:rPr lang="en-US" altLang="hu-HU" dirty="0">
                <a:ea typeface="ＭＳ Ｐゴシック" panose="020B0600070205080204" pitchFamily="34" charset="-128"/>
              </a:rPr>
              <a:t>Coordinated by the University of Novi Sad</a:t>
            </a:r>
          </a:p>
          <a:p>
            <a:r>
              <a:rPr lang="en-US" altLang="hu-HU" dirty="0">
                <a:ea typeface="ＭＳ Ｐゴシック" panose="020B0600070205080204" pitchFamily="34" charset="-128"/>
              </a:rPr>
              <a:t>2017 – 2020</a:t>
            </a:r>
          </a:p>
        </p:txBody>
      </p:sp>
      <p:sp>
        <p:nvSpPr>
          <p:cNvPr id="3" name="Title 2">
            <a:extLst>
              <a:ext uri="{FF2B5EF4-FFF2-40B4-BE49-F238E27FC236}">
                <a16:creationId xmlns:a16="http://schemas.microsoft.com/office/drawing/2014/main" id="{2E84C45B-FC5F-414A-95C8-93BE6FEA4E42}"/>
              </a:ext>
            </a:extLst>
          </p:cNvPr>
          <p:cNvSpPr>
            <a:spLocks noGrp="1"/>
          </p:cNvSpPr>
          <p:nvPr>
            <p:ph type="ctrTitle"/>
          </p:nvPr>
        </p:nvSpPr>
        <p:spPr>
          <a:xfrm>
            <a:off x="2268538" y="2816225"/>
            <a:ext cx="6875462" cy="1181100"/>
          </a:xfrm>
        </p:spPr>
        <p:txBody>
          <a:bodyPr/>
          <a:lstStyle/>
          <a:p>
            <a:pPr>
              <a:defRPr/>
            </a:pPr>
            <a:r>
              <a:rPr lang="en-US" dirty="0"/>
              <a:t>Information Security Services Education in Serbia (ISSES)</a:t>
            </a:r>
            <a:endParaRPr lang="hu-H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D99-3327-4FAA-8F2B-DD83234244E8}"/>
              </a:ext>
            </a:extLst>
          </p:cNvPr>
          <p:cNvSpPr>
            <a:spLocks noGrp="1"/>
          </p:cNvSpPr>
          <p:nvPr>
            <p:ph type="title"/>
          </p:nvPr>
        </p:nvSpPr>
        <p:spPr/>
        <p:txBody>
          <a:bodyPr/>
          <a:lstStyle/>
          <a:p>
            <a:pPr>
              <a:defRPr/>
            </a:pPr>
            <a:r>
              <a:rPr lang="en-US" dirty="0"/>
              <a:t>Work Packages</a:t>
            </a:r>
            <a:endParaRPr lang="hu-HU" dirty="0"/>
          </a:p>
        </p:txBody>
      </p:sp>
      <p:sp>
        <p:nvSpPr>
          <p:cNvPr id="18435" name="Text Placeholder 2">
            <a:extLst>
              <a:ext uri="{FF2B5EF4-FFF2-40B4-BE49-F238E27FC236}">
                <a16:creationId xmlns:a16="http://schemas.microsoft.com/office/drawing/2014/main" id="{1921ACDD-8EEA-4CAC-92AD-0100581C9724}"/>
              </a:ext>
            </a:extLst>
          </p:cNvPr>
          <p:cNvSpPr>
            <a:spLocks noGrp="1" noChangeArrowheads="1"/>
          </p:cNvSpPr>
          <p:nvPr>
            <p:ph type="body" idx="1"/>
          </p:nvPr>
        </p:nvSpPr>
        <p:spPr/>
        <p:txBody>
          <a:bodyPr/>
          <a:lstStyle/>
          <a:p>
            <a:r>
              <a:rPr lang="en-US" altLang="hu-HU">
                <a:ea typeface="ＭＳ Ｐゴシック" panose="020B0600070205080204" pitchFamily="34" charset="-128"/>
              </a:rPr>
              <a:t>Information Security Services Education in Serbia (ISSES)</a:t>
            </a:r>
            <a:endParaRPr lang="hu-HU" altLang="hu-HU">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B982206-994F-4E63-A237-6C09FFBECAE8}"/>
              </a:ext>
            </a:extLst>
          </p:cNvPr>
          <p:cNvSpPr>
            <a:spLocks noGrp="1"/>
          </p:cNvSpPr>
          <p:nvPr>
            <p:ph type="dt" sz="quarter" idx="10"/>
          </p:nvPr>
        </p:nvSpPr>
        <p:spPr/>
        <p:txBody>
          <a:bodyPr/>
          <a:lstStyle/>
          <a:p>
            <a:pPr>
              <a:defRPr/>
            </a:pPr>
            <a:r>
              <a:rPr lang="en-US"/>
              <a:t>ISSES 2017-2020, Erasmus+ CBHE</a:t>
            </a:r>
            <a:endParaRPr lang="hu-HU"/>
          </a:p>
        </p:txBody>
      </p:sp>
      <p:sp>
        <p:nvSpPr>
          <p:cNvPr id="18437" name="Slide Number Placeholder 4">
            <a:extLst>
              <a:ext uri="{FF2B5EF4-FFF2-40B4-BE49-F238E27FC236}">
                <a16:creationId xmlns:a16="http://schemas.microsoft.com/office/drawing/2014/main" id="{F5BC1AE3-F067-4750-8564-D52F8654840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595C0-6A05-490A-8C73-44EA9553D4B0}" type="slidenum">
              <a:rPr lang="hu-HU" altLang="en-US" smtClean="0">
                <a:solidFill>
                  <a:schemeClr val="bg1"/>
                </a:solidFill>
              </a:rPr>
              <a:pPr/>
              <a:t>10</a:t>
            </a:fld>
            <a:endParaRPr lang="hu-HU" altLang="en-US">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
            <a:extLst>
              <a:ext uri="{FF2B5EF4-FFF2-40B4-BE49-F238E27FC236}">
                <a16:creationId xmlns:a16="http://schemas.microsoft.com/office/drawing/2014/main" id="{81380A74-4D29-47F1-81E8-A00ACE925417}"/>
              </a:ext>
            </a:extLst>
          </p:cNvPr>
          <p:cNvSpPr>
            <a:spLocks noGrp="1" noChangeArrowheads="1"/>
          </p:cNvSpPr>
          <p:nvPr>
            <p:ph type="title"/>
          </p:nvPr>
        </p:nvSpPr>
        <p:spPr>
          <a:xfrm>
            <a:off x="1116013" y="76200"/>
            <a:ext cx="6943725" cy="792163"/>
          </a:xfrm>
        </p:spPr>
        <p:txBody>
          <a:bodyPr/>
          <a:lstStyle/>
          <a:p>
            <a:r>
              <a:rPr lang="en-US" altLang="hu-HU">
                <a:ea typeface="ＭＳ Ｐゴシック" panose="020B0600070205080204" pitchFamily="34" charset="-128"/>
              </a:rPr>
              <a:t>Work Packages</a:t>
            </a:r>
            <a:endParaRPr lang="hu-HU" altLang="hu-HU">
              <a:ea typeface="ＭＳ Ｐゴシック" panose="020B0600070205080204" pitchFamily="34" charset="-128"/>
            </a:endParaRPr>
          </a:p>
        </p:txBody>
      </p:sp>
      <p:sp>
        <p:nvSpPr>
          <p:cNvPr id="19459" name="Slide Number Placeholder 3">
            <a:extLst>
              <a:ext uri="{FF2B5EF4-FFF2-40B4-BE49-F238E27FC236}">
                <a16:creationId xmlns:a16="http://schemas.microsoft.com/office/drawing/2014/main" id="{55F5E579-8915-4D90-9B87-319581B0323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3BDB49F-A10A-4E23-9AF2-FBA0E1C75F8A}" type="slidenum">
              <a:rPr lang="hu-HU" altLang="en-US" smtClean="0">
                <a:solidFill>
                  <a:schemeClr val="bg1"/>
                </a:solidFill>
              </a:rPr>
              <a:pPr/>
              <a:t>11</a:t>
            </a:fld>
            <a:endParaRPr lang="hu-HU" altLang="en-US">
              <a:solidFill>
                <a:schemeClr val="bg1"/>
              </a:solidFill>
            </a:endParaRPr>
          </a:p>
        </p:txBody>
      </p:sp>
      <p:sp>
        <p:nvSpPr>
          <p:cNvPr id="5" name="Date Placeholder 4">
            <a:extLst>
              <a:ext uri="{FF2B5EF4-FFF2-40B4-BE49-F238E27FC236}">
                <a16:creationId xmlns:a16="http://schemas.microsoft.com/office/drawing/2014/main" id="{A53B8E6A-6EE4-442E-BA0C-EB0B70227292}"/>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C36D754A-4F1A-4CBC-B648-E11F7AC557B5}"/>
              </a:ext>
            </a:extLst>
          </p:cNvPr>
          <p:cNvGraphicFramePr>
            <a:graphicFrameLocks noGrp="1"/>
          </p:cNvGraphicFramePr>
          <p:nvPr>
            <p:ph idx="1"/>
          </p:nvPr>
        </p:nvGraphicFramePr>
        <p:xfrm>
          <a:off x="522288" y="1131888"/>
          <a:ext cx="7932737" cy="3744912"/>
        </p:xfrm>
        <a:graphic>
          <a:graphicData uri="http://schemas.openxmlformats.org/drawingml/2006/table">
            <a:tbl>
              <a:tblPr>
                <a:tableStyleId>{F5AB1C69-6EDB-4FF4-983F-18BD219EF322}</a:tableStyleId>
              </a:tblPr>
              <a:tblGrid>
                <a:gridCol w="1001371">
                  <a:extLst>
                    <a:ext uri="{9D8B030D-6E8A-4147-A177-3AD203B41FA5}">
                      <a16:colId xmlns:a16="http://schemas.microsoft.com/office/drawing/2014/main" val="91626689"/>
                    </a:ext>
                  </a:extLst>
                </a:gridCol>
                <a:gridCol w="3129286">
                  <a:extLst>
                    <a:ext uri="{9D8B030D-6E8A-4147-A177-3AD203B41FA5}">
                      <a16:colId xmlns:a16="http://schemas.microsoft.com/office/drawing/2014/main" val="1802345242"/>
                    </a:ext>
                  </a:extLst>
                </a:gridCol>
                <a:gridCol w="3802080">
                  <a:extLst>
                    <a:ext uri="{9D8B030D-6E8A-4147-A177-3AD203B41FA5}">
                      <a16:colId xmlns:a16="http://schemas.microsoft.com/office/drawing/2014/main" val="2905518750"/>
                    </a:ext>
                  </a:extLst>
                </a:gridCol>
              </a:tblGrid>
              <a:tr h="468114">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tc>
                  <a:txBody>
                    <a:bodyPr/>
                    <a:lstStyle/>
                    <a:p>
                      <a:pPr algn="l" fontAlgn="b"/>
                      <a:r>
                        <a:rPr lang="hu-HU" sz="1800" b="1" u="none" strike="noStrike" dirty="0">
                          <a:solidFill>
                            <a:schemeClr val="bg1"/>
                          </a:solidFill>
                          <a:effectLst/>
                        </a:rPr>
                        <a:t>Phase</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tc>
                  <a:txBody>
                    <a:bodyPr/>
                    <a:lstStyle/>
                    <a:p>
                      <a:pPr algn="l" fontAlgn="b"/>
                      <a:r>
                        <a:rPr lang="hu-HU" sz="1800" b="1" u="none" strike="noStrike" dirty="0">
                          <a:solidFill>
                            <a:schemeClr val="bg1"/>
                          </a:solidFill>
                          <a:effectLst/>
                        </a:rPr>
                        <a:t>Description</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extLst>
                  <a:ext uri="{0D108BD9-81ED-4DB2-BD59-A6C34878D82A}">
                    <a16:rowId xmlns:a16="http://schemas.microsoft.com/office/drawing/2014/main" val="1201927806"/>
                  </a:ext>
                </a:extLst>
              </a:tr>
              <a:tr h="468114">
                <a:tc>
                  <a:txBody>
                    <a:bodyPr/>
                    <a:lstStyle/>
                    <a:p>
                      <a:pPr algn="l" fontAlgn="b"/>
                      <a:r>
                        <a:rPr lang="hu-HU" sz="1800" u="none" strike="noStrike" dirty="0">
                          <a:effectLst/>
                        </a:rPr>
                        <a:t>WP1</a:t>
                      </a:r>
                      <a:endParaRPr lang="hu-HU" sz="1800" b="0"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Preparation</a:t>
                      </a:r>
                      <a:endParaRPr lang="hu-HU" sz="1800" b="0"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Project Design</a:t>
                      </a:r>
                      <a:endParaRPr lang="hu-HU" sz="1800" b="0"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514618927"/>
                  </a:ext>
                </a:extLst>
              </a:tr>
              <a:tr h="468114">
                <a:tc>
                  <a:txBody>
                    <a:bodyPr/>
                    <a:lstStyle/>
                    <a:p>
                      <a:pPr algn="l" fontAlgn="b"/>
                      <a:r>
                        <a:rPr lang="hu-HU" sz="1800" u="none" strike="noStrike" dirty="0">
                          <a:effectLst/>
                        </a:rPr>
                        <a:t>WP2</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Development</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Curriculum Development</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extLst>
                  <a:ext uri="{0D108BD9-81ED-4DB2-BD59-A6C34878D82A}">
                    <a16:rowId xmlns:a16="http://schemas.microsoft.com/office/drawing/2014/main" val="4124941395"/>
                  </a:ext>
                </a:extLst>
              </a:tr>
              <a:tr h="468114">
                <a:tc>
                  <a:txBody>
                    <a:bodyPr/>
                    <a:lstStyle/>
                    <a:p>
                      <a:pPr algn="l" fontAlgn="b"/>
                      <a:r>
                        <a:rPr lang="hu-HU" sz="1800" u="none" strike="noStrike">
                          <a:effectLst/>
                        </a:rPr>
                        <a:t>WP3</a:t>
                      </a:r>
                      <a:endParaRPr lang="hu-HU" sz="18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Development</a:t>
                      </a:r>
                      <a:endParaRPr lang="hu-HU" sz="1800" b="0"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a:effectLst/>
                        </a:rPr>
                        <a:t>Laboratory Development</a:t>
                      </a:r>
                      <a:endParaRPr lang="hu-HU" sz="1800" b="0" i="0" u="none" strike="noStrike">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3441311426"/>
                  </a:ext>
                </a:extLst>
              </a:tr>
              <a:tr h="468114">
                <a:tc>
                  <a:txBody>
                    <a:bodyPr/>
                    <a:lstStyle/>
                    <a:p>
                      <a:pPr algn="l" fontAlgn="b"/>
                      <a:r>
                        <a:rPr lang="hu-HU" sz="1800" u="none" strike="noStrike" dirty="0">
                          <a:effectLst/>
                        </a:rPr>
                        <a:t>WP4</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Development</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Education Programme Development</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extLst>
                  <a:ext uri="{0D108BD9-81ED-4DB2-BD59-A6C34878D82A}">
                    <a16:rowId xmlns:a16="http://schemas.microsoft.com/office/drawing/2014/main" val="194429050"/>
                  </a:ext>
                </a:extLst>
              </a:tr>
              <a:tr h="468114">
                <a:tc>
                  <a:txBody>
                    <a:bodyPr/>
                    <a:lstStyle/>
                    <a:p>
                      <a:pPr algn="l" fontAlgn="b"/>
                      <a:r>
                        <a:rPr lang="hu-HU" sz="1800" u="none" strike="noStrike">
                          <a:effectLst/>
                        </a:rPr>
                        <a:t>WP5</a:t>
                      </a:r>
                      <a:endParaRPr lang="hu-HU" sz="18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a:effectLst/>
                        </a:rPr>
                        <a:t>Quality Plan</a:t>
                      </a:r>
                      <a:endParaRPr lang="hu-HU" sz="18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 </a:t>
                      </a:r>
                      <a:endParaRPr lang="hu-HU" sz="1800" b="0"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1891383207"/>
                  </a:ext>
                </a:extLst>
              </a:tr>
              <a:tr h="468114">
                <a:tc>
                  <a:txBody>
                    <a:bodyPr/>
                    <a:lstStyle/>
                    <a:p>
                      <a:pPr algn="l" fontAlgn="b"/>
                      <a:r>
                        <a:rPr lang="hu-HU" sz="1800" u="none" strike="noStrike" dirty="0">
                          <a:effectLst/>
                        </a:rPr>
                        <a:t>WP6</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Dissemination &amp; Exploitation</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tc>
                  <a:txBody>
                    <a:bodyPr/>
                    <a:lstStyle/>
                    <a:p>
                      <a:pPr algn="l" fontAlgn="b"/>
                      <a:r>
                        <a:rPr lang="hu-HU" sz="1800" u="none" strike="noStrike" dirty="0">
                          <a:effectLst/>
                        </a:rPr>
                        <a:t> </a:t>
                      </a:r>
                      <a:endParaRPr lang="hu-HU" sz="1800" b="0" i="0" u="none" strike="noStrike" dirty="0">
                        <a:solidFill>
                          <a:srgbClr val="000000"/>
                        </a:solidFill>
                        <a:effectLst/>
                        <a:latin typeface="Calibri" panose="020F0502020204030204" pitchFamily="34" charset="0"/>
                      </a:endParaRPr>
                    </a:p>
                  </a:txBody>
                  <a:tcPr marL="9525" marR="9525" marT="9526" marB="0" anchor="b">
                    <a:solidFill>
                      <a:schemeClr val="accent3">
                        <a:lumMod val="40000"/>
                        <a:lumOff val="60000"/>
                      </a:schemeClr>
                    </a:solidFill>
                  </a:tcPr>
                </a:tc>
                <a:extLst>
                  <a:ext uri="{0D108BD9-81ED-4DB2-BD59-A6C34878D82A}">
                    <a16:rowId xmlns:a16="http://schemas.microsoft.com/office/drawing/2014/main" val="1088996084"/>
                  </a:ext>
                </a:extLst>
              </a:tr>
              <a:tr h="468114">
                <a:tc>
                  <a:txBody>
                    <a:bodyPr/>
                    <a:lstStyle/>
                    <a:p>
                      <a:pPr algn="l" fontAlgn="b"/>
                      <a:r>
                        <a:rPr lang="hu-HU" sz="1800" u="none" strike="noStrike">
                          <a:effectLst/>
                        </a:rPr>
                        <a:t>WP7</a:t>
                      </a:r>
                      <a:endParaRPr lang="hu-HU" sz="1800" b="0" i="0" u="none" strike="noStrike">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Management</a:t>
                      </a:r>
                      <a:endParaRPr lang="hu-HU" sz="1800" b="0" i="0" u="none" strike="noStrike" dirty="0">
                        <a:solidFill>
                          <a:srgbClr val="000000"/>
                        </a:solidFill>
                        <a:effectLst/>
                        <a:latin typeface="Calibri" panose="020F0502020204030204" pitchFamily="34" charset="0"/>
                      </a:endParaRPr>
                    </a:p>
                  </a:txBody>
                  <a:tcPr marL="9525" marR="9525" marT="9526" marB="0" anchor="b"/>
                </a:tc>
                <a:tc>
                  <a:txBody>
                    <a:bodyPr/>
                    <a:lstStyle/>
                    <a:p>
                      <a:pPr algn="l" fontAlgn="b"/>
                      <a:r>
                        <a:rPr lang="hu-HU" sz="1800" u="none" strike="noStrike" dirty="0">
                          <a:effectLst/>
                        </a:rPr>
                        <a:t> </a:t>
                      </a:r>
                      <a:endParaRPr lang="hu-HU" sz="1800" b="0"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a16="http://schemas.microsoft.com/office/drawing/2014/main" val="134749557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a:extLst>
              <a:ext uri="{FF2B5EF4-FFF2-40B4-BE49-F238E27FC236}">
                <a16:creationId xmlns:a16="http://schemas.microsoft.com/office/drawing/2014/main" id="{E82CF15A-0F55-4A85-97A4-ADE6DD4C7649}"/>
              </a:ext>
            </a:extLst>
          </p:cNvPr>
          <p:cNvSpPr>
            <a:spLocks noGrp="1" noChangeArrowheads="1"/>
          </p:cNvSpPr>
          <p:nvPr>
            <p:ph type="title"/>
          </p:nvPr>
        </p:nvSpPr>
        <p:spPr>
          <a:xfrm>
            <a:off x="1116013" y="76200"/>
            <a:ext cx="6943725" cy="792163"/>
          </a:xfrm>
        </p:spPr>
        <p:txBody>
          <a:bodyPr/>
          <a:lstStyle/>
          <a:p>
            <a:r>
              <a:rPr lang="en-US" altLang="hu-HU">
                <a:ea typeface="ＭＳ Ｐゴシック" panose="020B0600070205080204" pitchFamily="34" charset="-128"/>
              </a:rPr>
              <a:t>WP1 – Project Design (UNS)</a:t>
            </a:r>
            <a:endParaRPr lang="hu-HU" altLang="hu-HU">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23AAF192-FECE-466B-8743-BE4BE630100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FA9FCCA-4FCC-43C0-A76E-76AF2E5DB494}" type="slidenum">
              <a:rPr lang="hu-HU" altLang="en-US" smtClean="0">
                <a:solidFill>
                  <a:schemeClr val="bg1"/>
                </a:solidFill>
              </a:rPr>
              <a:pPr/>
              <a:t>12</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sp>
        <p:nvSpPr>
          <p:cNvPr id="2" name="Content Placeholder 1">
            <a:extLst>
              <a:ext uri="{FF2B5EF4-FFF2-40B4-BE49-F238E27FC236}">
                <a16:creationId xmlns:a16="http://schemas.microsoft.com/office/drawing/2014/main" id="{526B3C4E-9131-4C44-B106-946DB75C5A8B}"/>
              </a:ext>
            </a:extLst>
          </p:cNvPr>
          <p:cNvSpPr>
            <a:spLocks noGrp="1"/>
          </p:cNvSpPr>
          <p:nvPr>
            <p:ph idx="1"/>
          </p:nvPr>
        </p:nvSpPr>
        <p:spPr/>
        <p:txBody>
          <a:bodyPr/>
          <a:lstStyle/>
          <a:p>
            <a:r>
              <a:rPr lang="en-US" dirty="0"/>
              <a:t>Period: M1 – M6 (October 15</a:t>
            </a:r>
            <a:r>
              <a:rPr lang="en-US" baseline="30000" dirty="0"/>
              <a:t>th</a:t>
            </a:r>
            <a:r>
              <a:rPr lang="en-US" dirty="0"/>
              <a:t>, 2017 – April 14</a:t>
            </a:r>
            <a:r>
              <a:rPr lang="en-US" baseline="30000" dirty="0"/>
              <a:t>th</a:t>
            </a:r>
            <a:r>
              <a:rPr lang="en-US" dirty="0"/>
              <a:t>, 2018)</a:t>
            </a:r>
          </a:p>
          <a:p>
            <a:r>
              <a:rPr lang="en-US" dirty="0"/>
              <a:t>Key outputs:</a:t>
            </a:r>
            <a:endParaRPr lang="hu-HU" dirty="0"/>
          </a:p>
        </p:txBody>
      </p:sp>
      <p:graphicFrame>
        <p:nvGraphicFramePr>
          <p:cNvPr id="7" name="Content Placeholder 8">
            <a:extLst>
              <a:ext uri="{FF2B5EF4-FFF2-40B4-BE49-F238E27FC236}">
                <a16:creationId xmlns:a16="http://schemas.microsoft.com/office/drawing/2014/main" id="{8A181B77-F5EA-4EA6-BE49-1D2655D3B4B7}"/>
              </a:ext>
            </a:extLst>
          </p:cNvPr>
          <p:cNvGraphicFramePr>
            <a:graphicFrameLocks/>
          </p:cNvGraphicFramePr>
          <p:nvPr>
            <p:extLst>
              <p:ext uri="{D42A27DB-BD31-4B8C-83A1-F6EECF244321}">
                <p14:modId xmlns:p14="http://schemas.microsoft.com/office/powerpoint/2010/main" val="2177774325"/>
              </p:ext>
            </p:extLst>
          </p:nvPr>
        </p:nvGraphicFramePr>
        <p:xfrm>
          <a:off x="522287" y="2259012"/>
          <a:ext cx="7932738" cy="2339975"/>
        </p:xfrm>
        <a:graphic>
          <a:graphicData uri="http://schemas.openxmlformats.org/drawingml/2006/table">
            <a:tbl>
              <a:tblPr>
                <a:tableStyleId>{F5AB1C69-6EDB-4FF4-983F-18BD219EF322}</a:tableStyleId>
              </a:tblPr>
              <a:tblGrid>
                <a:gridCol w="517540">
                  <a:extLst>
                    <a:ext uri="{9D8B030D-6E8A-4147-A177-3AD203B41FA5}">
                      <a16:colId xmlns:a16="http://schemas.microsoft.com/office/drawing/2014/main" val="2447543471"/>
                    </a:ext>
                  </a:extLst>
                </a:gridCol>
                <a:gridCol w="4517700">
                  <a:extLst>
                    <a:ext uri="{9D8B030D-6E8A-4147-A177-3AD203B41FA5}">
                      <a16:colId xmlns:a16="http://schemas.microsoft.com/office/drawing/2014/main" val="4293150836"/>
                    </a:ext>
                  </a:extLst>
                </a:gridCol>
                <a:gridCol w="2897498">
                  <a:extLst>
                    <a:ext uri="{9D8B030D-6E8A-4147-A177-3AD203B41FA5}">
                      <a16:colId xmlns:a16="http://schemas.microsoft.com/office/drawing/2014/main" val="1222619123"/>
                    </a:ext>
                  </a:extLst>
                </a:gridCol>
              </a:tblGrid>
              <a:tr h="467995">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extLst>
                  <a:ext uri="{0D108BD9-81ED-4DB2-BD59-A6C34878D82A}">
                    <a16:rowId xmlns:a16="http://schemas.microsoft.com/office/drawing/2014/main" val="697007347"/>
                  </a:ext>
                </a:extLst>
              </a:tr>
              <a:tr h="467995">
                <a:tc>
                  <a:txBody>
                    <a:bodyPr/>
                    <a:lstStyle/>
                    <a:p>
                      <a:pPr algn="l" fontAlgn="b"/>
                      <a:r>
                        <a:rPr lang="hu-HU" sz="1800" b="0" i="0" u="none" strike="noStrike">
                          <a:solidFill>
                            <a:srgbClr val="000000"/>
                          </a:solidFill>
                          <a:effectLst/>
                          <a:latin typeface="Calibri" panose="020F0502020204030204" pitchFamily="34" charset="0"/>
                        </a:rPr>
                        <a:t>1.1</a:t>
                      </a:r>
                    </a:p>
                  </a:txBody>
                  <a:tcPr marL="9525" marR="9525" marT="9523" marB="0" anchor="b"/>
                </a:tc>
                <a:tc>
                  <a:txBody>
                    <a:bodyPr/>
                    <a:lstStyle/>
                    <a:p>
                      <a:pPr algn="l" fontAlgn="b"/>
                      <a:r>
                        <a:rPr lang="hu-HU" sz="1800" b="0" i="0" u="none" strike="noStrike" dirty="0">
                          <a:solidFill>
                            <a:srgbClr val="000000"/>
                          </a:solidFill>
                          <a:effectLst/>
                          <a:latin typeface="Calibri" panose="020F0502020204030204" pitchFamily="34" charset="0"/>
                        </a:rPr>
                        <a:t>Baseline Curricula Report</a:t>
                      </a:r>
                    </a:p>
                  </a:txBody>
                  <a:tcPr marL="9525" marR="9525" marT="9523" marB="0" anchor="b"/>
                </a:tc>
                <a:tc>
                  <a:txBody>
                    <a:bodyPr/>
                    <a:lstStyle/>
                    <a:p>
                      <a:pPr algn="l" fontAlgn="b"/>
                      <a:r>
                        <a:rPr lang="hu-HU" sz="1800" b="0" i="0" u="none" strike="noStrike" dirty="0">
                          <a:solidFill>
                            <a:srgbClr val="000000"/>
                          </a:solidFill>
                          <a:effectLst/>
                          <a:latin typeface="Calibri" panose="020F0502020204030204" pitchFamily="34" charset="0"/>
                        </a:rPr>
                        <a:t>UB, UNS, UNI, VTS</a:t>
                      </a:r>
                      <a:r>
                        <a:rPr lang="en-US" sz="1800" b="0" i="0" u="none" strike="noStrike" dirty="0">
                          <a:solidFill>
                            <a:srgbClr val="000000"/>
                          </a:solidFill>
                          <a:effectLst/>
                          <a:latin typeface="Calibri" panose="020F0502020204030204" pitchFamily="34" charset="0"/>
                        </a:rPr>
                        <a:t>, others</a:t>
                      </a:r>
                      <a:endParaRPr lang="hu-HU" sz="1800" b="0" i="0" u="none" strike="noStrike" dirty="0">
                        <a:solidFill>
                          <a:srgbClr val="000000"/>
                        </a:solidFill>
                        <a:effectLst/>
                        <a:latin typeface="Calibri" panose="020F0502020204030204" pitchFamily="34" charset="0"/>
                      </a:endParaRPr>
                    </a:p>
                  </a:txBody>
                  <a:tcPr marL="9525" marR="9525" marT="9523" marB="0" anchor="b"/>
                </a:tc>
                <a:extLst>
                  <a:ext uri="{0D108BD9-81ED-4DB2-BD59-A6C34878D82A}">
                    <a16:rowId xmlns:a16="http://schemas.microsoft.com/office/drawing/2014/main" val="1027003697"/>
                  </a:ext>
                </a:extLst>
              </a:tr>
              <a:tr h="467995">
                <a:tc>
                  <a:txBody>
                    <a:bodyPr/>
                    <a:lstStyle/>
                    <a:p>
                      <a:pPr algn="l" fontAlgn="b"/>
                      <a:r>
                        <a:rPr lang="hu-HU" sz="1800" b="0" i="0" u="none" strike="noStrike" dirty="0">
                          <a:solidFill>
                            <a:srgbClr val="000000"/>
                          </a:solidFill>
                          <a:effectLst/>
                          <a:latin typeface="Calibri" panose="020F0502020204030204" pitchFamily="34" charset="0"/>
                        </a:rPr>
                        <a:t>1.2</a:t>
                      </a:r>
                    </a:p>
                  </a:txBody>
                  <a:tcPr marL="9525" marR="9525" marT="9523" marB="0" anchor="b">
                    <a:solidFill>
                      <a:schemeClr val="accent3">
                        <a:lumMod val="40000"/>
                        <a:lumOff val="6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Repository of Information Security Concepts</a:t>
                      </a:r>
                    </a:p>
                  </a:txBody>
                  <a:tcPr marL="9525" marR="9525" marT="9523"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UNS</a:t>
                      </a:r>
                    </a:p>
                  </a:txBody>
                  <a:tcPr marL="9525" marR="9525" marT="9523" marB="0" anchor="b">
                    <a:solidFill>
                      <a:schemeClr val="accent3">
                        <a:lumMod val="40000"/>
                        <a:lumOff val="60000"/>
                      </a:schemeClr>
                    </a:solidFill>
                  </a:tcPr>
                </a:tc>
                <a:extLst>
                  <a:ext uri="{0D108BD9-81ED-4DB2-BD59-A6C34878D82A}">
                    <a16:rowId xmlns:a16="http://schemas.microsoft.com/office/drawing/2014/main" val="2983251323"/>
                  </a:ext>
                </a:extLst>
              </a:tr>
              <a:tr h="467995">
                <a:tc>
                  <a:txBody>
                    <a:bodyPr/>
                    <a:lstStyle/>
                    <a:p>
                      <a:pPr algn="l" fontAlgn="b"/>
                      <a:r>
                        <a:rPr lang="hu-HU" sz="1800" b="0" i="0" u="none" strike="noStrike">
                          <a:solidFill>
                            <a:srgbClr val="000000"/>
                          </a:solidFill>
                          <a:effectLst/>
                          <a:latin typeface="Calibri" panose="020F0502020204030204" pitchFamily="34" charset="0"/>
                        </a:rPr>
                        <a:t>1.3</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Course Development Plan (CDP)</a:t>
                      </a:r>
                    </a:p>
                  </a:txBody>
                  <a:tcPr marL="9525" marR="9525" marT="9523" marB="0" anchor="b"/>
                </a:tc>
                <a:tc>
                  <a:txBody>
                    <a:bodyPr/>
                    <a:lstStyle/>
                    <a:p>
                      <a:pPr algn="l" fontAlgn="b"/>
                      <a:r>
                        <a:rPr lang="hu-HU" sz="1800" b="0" i="0" u="none" strike="noStrike" dirty="0">
                          <a:solidFill>
                            <a:srgbClr val="000000"/>
                          </a:solidFill>
                          <a:effectLst/>
                          <a:latin typeface="Calibri" panose="020F0502020204030204" pitchFamily="34" charset="0"/>
                        </a:rPr>
                        <a:t>UB</a:t>
                      </a:r>
                    </a:p>
                  </a:txBody>
                  <a:tcPr marL="9525" marR="9525" marT="9523" marB="0" anchor="b"/>
                </a:tc>
                <a:extLst>
                  <a:ext uri="{0D108BD9-81ED-4DB2-BD59-A6C34878D82A}">
                    <a16:rowId xmlns:a16="http://schemas.microsoft.com/office/drawing/2014/main" val="1002284727"/>
                  </a:ext>
                </a:extLst>
              </a:tr>
              <a:tr h="467995">
                <a:tc>
                  <a:txBody>
                    <a:bodyPr/>
                    <a:lstStyle/>
                    <a:p>
                      <a:pPr algn="l" fontAlgn="b"/>
                      <a:r>
                        <a:rPr lang="hu-HU" sz="1800" b="0" i="0" u="none" strike="noStrike" dirty="0">
                          <a:solidFill>
                            <a:srgbClr val="000000"/>
                          </a:solidFill>
                          <a:effectLst/>
                          <a:latin typeface="Calibri" panose="020F0502020204030204" pitchFamily="34" charset="0"/>
                        </a:rPr>
                        <a:t>1.4</a:t>
                      </a:r>
                    </a:p>
                  </a:txBody>
                  <a:tcPr marL="9525" marR="9525" marT="9523"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Laboratory Development Plan (LDP)</a:t>
                      </a:r>
                    </a:p>
                  </a:txBody>
                  <a:tcPr marL="9525" marR="9525" marT="9523"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UN</a:t>
                      </a:r>
                      <a:r>
                        <a:rPr lang="en-US" sz="1800" b="0" i="0" u="none" strike="noStrike" dirty="0">
                          <a:solidFill>
                            <a:srgbClr val="000000"/>
                          </a:solidFill>
                          <a:effectLst/>
                          <a:latin typeface="Calibri" panose="020F0502020204030204" pitchFamily="34" charset="0"/>
                        </a:rPr>
                        <a:t>I</a:t>
                      </a:r>
                      <a:endParaRPr lang="hu-HU" sz="1800" b="0" i="0" u="none" strike="noStrike" dirty="0">
                        <a:solidFill>
                          <a:srgbClr val="000000"/>
                        </a:solidFill>
                        <a:effectLst/>
                        <a:latin typeface="Calibri" panose="020F0502020204030204" pitchFamily="34" charset="0"/>
                      </a:endParaRPr>
                    </a:p>
                  </a:txBody>
                  <a:tcPr marL="9525" marR="9525" marT="9523" marB="0" anchor="b">
                    <a:solidFill>
                      <a:schemeClr val="accent3">
                        <a:lumMod val="40000"/>
                        <a:lumOff val="60000"/>
                      </a:schemeClr>
                    </a:solidFill>
                  </a:tcPr>
                </a:tc>
                <a:extLst>
                  <a:ext uri="{0D108BD9-81ED-4DB2-BD59-A6C34878D82A}">
                    <a16:rowId xmlns:a16="http://schemas.microsoft.com/office/drawing/2014/main" val="65758862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D99-3327-4FAA-8F2B-DD83234244E8}"/>
              </a:ext>
            </a:extLst>
          </p:cNvPr>
          <p:cNvSpPr>
            <a:spLocks noGrp="1"/>
          </p:cNvSpPr>
          <p:nvPr>
            <p:ph type="title"/>
          </p:nvPr>
        </p:nvSpPr>
        <p:spPr/>
        <p:txBody>
          <a:bodyPr/>
          <a:lstStyle/>
          <a:p>
            <a:pPr>
              <a:defRPr/>
            </a:pPr>
            <a:r>
              <a:rPr lang="en-US" dirty="0"/>
              <a:t>Curriculum Development</a:t>
            </a:r>
            <a:endParaRPr lang="hu-HU" dirty="0"/>
          </a:p>
        </p:txBody>
      </p:sp>
      <p:sp>
        <p:nvSpPr>
          <p:cNvPr id="18435" name="Text Placeholder 2">
            <a:extLst>
              <a:ext uri="{FF2B5EF4-FFF2-40B4-BE49-F238E27FC236}">
                <a16:creationId xmlns:a16="http://schemas.microsoft.com/office/drawing/2014/main" id="{1921ACDD-8EEA-4CAC-92AD-0100581C9724}"/>
              </a:ext>
            </a:extLst>
          </p:cNvPr>
          <p:cNvSpPr>
            <a:spLocks noGrp="1" noChangeArrowheads="1"/>
          </p:cNvSpPr>
          <p:nvPr>
            <p:ph type="body" idx="1"/>
          </p:nvPr>
        </p:nvSpPr>
        <p:spPr/>
        <p:txBody>
          <a:bodyPr/>
          <a:lstStyle/>
          <a:p>
            <a:r>
              <a:rPr lang="en-US" altLang="hu-HU">
                <a:ea typeface="ＭＳ Ｐゴシック" panose="020B0600070205080204" pitchFamily="34" charset="-128"/>
              </a:rPr>
              <a:t>Information Security Services Education in Serbia (ISSES)</a:t>
            </a:r>
            <a:endParaRPr lang="hu-HU" altLang="hu-HU">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B982206-994F-4E63-A237-6C09FFBECAE8}"/>
              </a:ext>
            </a:extLst>
          </p:cNvPr>
          <p:cNvSpPr>
            <a:spLocks noGrp="1"/>
          </p:cNvSpPr>
          <p:nvPr>
            <p:ph type="dt" sz="quarter" idx="10"/>
          </p:nvPr>
        </p:nvSpPr>
        <p:spPr/>
        <p:txBody>
          <a:bodyPr/>
          <a:lstStyle/>
          <a:p>
            <a:pPr>
              <a:defRPr/>
            </a:pPr>
            <a:r>
              <a:rPr lang="en-US"/>
              <a:t>ISSES 2017-2020, Erasmus+ CBHE</a:t>
            </a:r>
            <a:endParaRPr lang="hu-HU"/>
          </a:p>
        </p:txBody>
      </p:sp>
      <p:sp>
        <p:nvSpPr>
          <p:cNvPr id="18437" name="Slide Number Placeholder 4">
            <a:extLst>
              <a:ext uri="{FF2B5EF4-FFF2-40B4-BE49-F238E27FC236}">
                <a16:creationId xmlns:a16="http://schemas.microsoft.com/office/drawing/2014/main" id="{F5BC1AE3-F067-4750-8564-D52F8654840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595C0-6A05-490A-8C73-44EA9553D4B0}" type="slidenum">
              <a:rPr lang="hu-HU" altLang="en-US" smtClean="0">
                <a:solidFill>
                  <a:schemeClr val="bg1"/>
                </a:solidFill>
              </a:rPr>
              <a:pPr/>
              <a:t>13</a:t>
            </a:fld>
            <a:endParaRPr lang="hu-HU" altLang="en-US">
              <a:solidFill>
                <a:schemeClr val="bg1"/>
              </a:solidFill>
            </a:endParaRPr>
          </a:p>
        </p:txBody>
      </p:sp>
    </p:spTree>
    <p:extLst>
      <p:ext uri="{BB962C8B-B14F-4D97-AF65-F5344CB8AC3E}">
        <p14:creationId xmlns:p14="http://schemas.microsoft.com/office/powerpoint/2010/main" val="3747162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5BEC1859-B1F7-41D7-B6C1-E898BBAD6954}"/>
              </a:ext>
            </a:extLst>
          </p:cNvPr>
          <p:cNvSpPr>
            <a:spLocks noGrp="1" noChangeArrowheads="1"/>
          </p:cNvSpPr>
          <p:nvPr>
            <p:ph type="title"/>
          </p:nvPr>
        </p:nvSpPr>
        <p:spPr>
          <a:xfrm>
            <a:off x="1116013" y="76200"/>
            <a:ext cx="6943725" cy="792163"/>
          </a:xfrm>
        </p:spPr>
        <p:txBody>
          <a:bodyPr/>
          <a:lstStyle/>
          <a:p>
            <a:r>
              <a:rPr lang="en-US" altLang="hu-HU" sz="2800" dirty="0">
                <a:ea typeface="ＭＳ Ｐゴシック" panose="020B0600070205080204" pitchFamily="34" charset="-128"/>
              </a:rPr>
              <a:t>WP2 – Curriculum Development (UNS)</a:t>
            </a:r>
            <a:endParaRPr lang="hu-HU" altLang="hu-HU" sz="2800"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A6064C97-8CC1-4FFB-8DDE-8D7CA7AAD47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29008E-9EF1-42DA-9141-402BE721D423}" type="slidenum">
              <a:rPr lang="hu-HU" altLang="en-US" smtClean="0">
                <a:solidFill>
                  <a:schemeClr val="bg1"/>
                </a:solidFill>
              </a:rPr>
              <a:pPr/>
              <a:t>14</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FCA52258-7BD3-46B7-BA0F-DD806AAE9AD1}"/>
              </a:ext>
            </a:extLst>
          </p:cNvPr>
          <p:cNvGraphicFramePr>
            <a:graphicFrameLocks noGrp="1"/>
          </p:cNvGraphicFramePr>
          <p:nvPr>
            <p:ph idx="1"/>
            <p:extLst/>
          </p:nvPr>
        </p:nvGraphicFramePr>
        <p:xfrm>
          <a:off x="320675" y="957548"/>
          <a:ext cx="8546235" cy="5498851"/>
        </p:xfrm>
        <a:graphic>
          <a:graphicData uri="http://schemas.openxmlformats.org/drawingml/2006/table">
            <a:tbl>
              <a:tblPr>
                <a:tableStyleId>{F5AB1C69-6EDB-4FF4-983F-18BD219EF322}</a:tableStyleId>
              </a:tblPr>
              <a:tblGrid>
                <a:gridCol w="627932">
                  <a:extLst>
                    <a:ext uri="{9D8B030D-6E8A-4147-A177-3AD203B41FA5}">
                      <a16:colId xmlns:a16="http://schemas.microsoft.com/office/drawing/2014/main" val="2447543471"/>
                    </a:ext>
                  </a:extLst>
                </a:gridCol>
                <a:gridCol w="3637248">
                  <a:extLst>
                    <a:ext uri="{9D8B030D-6E8A-4147-A177-3AD203B41FA5}">
                      <a16:colId xmlns:a16="http://schemas.microsoft.com/office/drawing/2014/main" val="4293150836"/>
                    </a:ext>
                  </a:extLst>
                </a:gridCol>
                <a:gridCol w="2686069">
                  <a:extLst>
                    <a:ext uri="{9D8B030D-6E8A-4147-A177-3AD203B41FA5}">
                      <a16:colId xmlns:a16="http://schemas.microsoft.com/office/drawing/2014/main" val="1222619123"/>
                    </a:ext>
                  </a:extLst>
                </a:gridCol>
                <a:gridCol w="1594986">
                  <a:extLst>
                    <a:ext uri="{9D8B030D-6E8A-4147-A177-3AD203B41FA5}">
                      <a16:colId xmlns:a16="http://schemas.microsoft.com/office/drawing/2014/main" val="1223190635"/>
                    </a:ext>
                  </a:extLst>
                </a:gridCol>
              </a:tblGrid>
              <a:tr h="384742">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r>
                        <a:rPr lang="en-US" sz="1800" b="1" u="none" strike="noStrike" dirty="0">
                          <a:solidFill>
                            <a:schemeClr val="bg1"/>
                          </a:solidFill>
                          <a:effectLst/>
                        </a:rPr>
                        <a:t>Institution ?</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extLst>
                  <a:ext uri="{0D108BD9-81ED-4DB2-BD59-A6C34878D82A}">
                    <a16:rowId xmlns:a16="http://schemas.microsoft.com/office/drawing/2014/main" val="697007347"/>
                  </a:ext>
                </a:extLst>
              </a:tr>
              <a:tr h="384742">
                <a:tc>
                  <a:txBody>
                    <a:bodyPr/>
                    <a:lstStyle/>
                    <a:p>
                      <a:pPr algn="l" fontAlgn="b"/>
                      <a:r>
                        <a:rPr lang="hu-HU" sz="1600" b="0" i="0" u="none" strike="noStrike">
                          <a:solidFill>
                            <a:srgbClr val="000000"/>
                          </a:solidFill>
                          <a:effectLst/>
                          <a:latin typeface="Calibri" panose="020F0502020204030204" pitchFamily="34" charset="0"/>
                        </a:rPr>
                        <a:t>2.1</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Critical Infrastructure Security</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BME, Polimi, UNS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M13-M21</a:t>
                      </a:r>
                    </a:p>
                  </a:txBody>
                  <a:tcPr marL="9525" marR="9525" marT="9525" marB="0" anchor="b"/>
                </a:tc>
                <a:extLst>
                  <a:ext uri="{0D108BD9-81ED-4DB2-BD59-A6C34878D82A}">
                    <a16:rowId xmlns:a16="http://schemas.microsoft.com/office/drawing/2014/main" val="1027003697"/>
                  </a:ext>
                </a:extLst>
              </a:tr>
              <a:tr h="384742">
                <a:tc>
                  <a:txBody>
                    <a:bodyPr/>
                    <a:lstStyle/>
                    <a:p>
                      <a:pPr algn="l" fontAlgn="b"/>
                      <a:r>
                        <a:rPr lang="hu-HU" sz="1600" b="0" i="0" u="none" strike="noStrike">
                          <a:solidFill>
                            <a:srgbClr val="000000"/>
                          </a:solidFill>
                          <a:effectLst/>
                          <a:latin typeface="Calibri" panose="020F0502020204030204" pitchFamily="34" charset="0"/>
                        </a:rPr>
                        <a:t>2.2</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Secure Software Development</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BME, UNS, UNI</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M6-M12</a:t>
                      </a:r>
                    </a:p>
                  </a:txBody>
                  <a:tcPr marL="9525" marR="9525" marT="9525" marB="0" anchor="b">
                    <a:solidFill>
                      <a:schemeClr val="accent3">
                        <a:lumMod val="40000"/>
                        <a:lumOff val="60000"/>
                      </a:schemeClr>
                    </a:solidFill>
                  </a:tcPr>
                </a:tc>
                <a:extLst>
                  <a:ext uri="{0D108BD9-81ED-4DB2-BD59-A6C34878D82A}">
                    <a16:rowId xmlns:a16="http://schemas.microsoft.com/office/drawing/2014/main" val="2983251323"/>
                  </a:ext>
                </a:extLst>
              </a:tr>
              <a:tr h="384742">
                <a:tc>
                  <a:txBody>
                    <a:bodyPr/>
                    <a:lstStyle/>
                    <a:p>
                      <a:pPr algn="l" fontAlgn="b"/>
                      <a:r>
                        <a:rPr lang="hu-HU" sz="1600" b="0" i="0" u="none" strike="noStrike">
                          <a:solidFill>
                            <a:srgbClr val="000000"/>
                          </a:solidFill>
                          <a:effectLst/>
                          <a:latin typeface="Calibri" panose="020F0502020204030204" pitchFamily="34" charset="0"/>
                        </a:rPr>
                        <a:t>2.3</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Cloud Security</a:t>
                      </a:r>
                    </a:p>
                  </a:txBody>
                  <a:tcPr marL="9525" marR="9525" marT="9525" marB="0" anchor="b"/>
                </a:tc>
                <a:tc>
                  <a:txBody>
                    <a:bodyPr/>
                    <a:lstStyle/>
                    <a:p>
                      <a:pPr algn="l" fontAlgn="b"/>
                      <a:r>
                        <a:rPr lang="hu-HU" sz="1600" b="0" i="0" u="none" strike="noStrike">
                          <a:solidFill>
                            <a:srgbClr val="FF0000"/>
                          </a:solidFill>
                          <a:effectLst/>
                          <a:latin typeface="Calibri" panose="020F0502020204030204" pitchFamily="34" charset="0"/>
                        </a:rPr>
                        <a:t>UNI, UNS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M24-M32</a:t>
                      </a:r>
                    </a:p>
                  </a:txBody>
                  <a:tcPr marL="9525" marR="9525" marT="9525" marB="0" anchor="b"/>
                </a:tc>
                <a:extLst>
                  <a:ext uri="{0D108BD9-81ED-4DB2-BD59-A6C34878D82A}">
                    <a16:rowId xmlns:a16="http://schemas.microsoft.com/office/drawing/2014/main" val="1002284727"/>
                  </a:ext>
                </a:extLst>
              </a:tr>
              <a:tr h="384742">
                <a:tc>
                  <a:txBody>
                    <a:bodyPr/>
                    <a:lstStyle/>
                    <a:p>
                      <a:pPr algn="l" fontAlgn="b"/>
                      <a:r>
                        <a:rPr lang="hu-HU" sz="1600" b="0" i="0" u="none" strike="noStrike">
                          <a:solidFill>
                            <a:srgbClr val="000000"/>
                          </a:solidFill>
                          <a:effectLst/>
                          <a:latin typeface="Calibri" panose="020F0502020204030204" pitchFamily="34" charset="0"/>
                        </a:rPr>
                        <a:t>2.4</a:t>
                      </a:r>
                    </a:p>
                  </a:txBody>
                  <a:tcPr marL="9525" marR="9525" marT="9525" marB="0" anchor="b">
                    <a:solidFill>
                      <a:schemeClr val="accent3">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Security and privacy in the Internet of Things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70C0"/>
                          </a:solidFill>
                          <a:effectLst/>
                          <a:latin typeface="Calibri" panose="020F0502020204030204" pitchFamily="34" charset="0"/>
                        </a:rPr>
                        <a:t>FOI, Polimi, BME, VTS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M16-M24</a:t>
                      </a:r>
                    </a:p>
                  </a:txBody>
                  <a:tcPr marL="9525" marR="9525" marT="9525" marB="0" anchor="b">
                    <a:solidFill>
                      <a:schemeClr val="accent3">
                        <a:lumMod val="40000"/>
                        <a:lumOff val="60000"/>
                      </a:schemeClr>
                    </a:solidFill>
                  </a:tcPr>
                </a:tc>
                <a:extLst>
                  <a:ext uri="{0D108BD9-81ED-4DB2-BD59-A6C34878D82A}">
                    <a16:rowId xmlns:a16="http://schemas.microsoft.com/office/drawing/2014/main" val="657588627"/>
                  </a:ext>
                </a:extLst>
              </a:tr>
              <a:tr h="384742">
                <a:tc>
                  <a:txBody>
                    <a:bodyPr/>
                    <a:lstStyle/>
                    <a:p>
                      <a:pPr algn="l" fontAlgn="b"/>
                      <a:r>
                        <a:rPr lang="hu-HU" sz="1600" b="0" i="0" u="none" strike="noStrike">
                          <a:solidFill>
                            <a:srgbClr val="000000"/>
                          </a:solidFill>
                          <a:effectLst/>
                          <a:latin typeface="Calibri" panose="020F0502020204030204" pitchFamily="34" charset="0"/>
                        </a:rPr>
                        <a:t>2.5</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Advanced Cryptography</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BME, UNS, UNI</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M16-M24</a:t>
                      </a:r>
                    </a:p>
                  </a:txBody>
                  <a:tcPr marL="9525" marR="9525" marT="9525" marB="0" anchor="b"/>
                </a:tc>
                <a:extLst>
                  <a:ext uri="{0D108BD9-81ED-4DB2-BD59-A6C34878D82A}">
                    <a16:rowId xmlns:a16="http://schemas.microsoft.com/office/drawing/2014/main" val="1556766055"/>
                  </a:ext>
                </a:extLst>
              </a:tr>
              <a:tr h="384742">
                <a:tc>
                  <a:txBody>
                    <a:bodyPr/>
                    <a:lstStyle/>
                    <a:p>
                      <a:pPr algn="l" fontAlgn="b"/>
                      <a:r>
                        <a:rPr lang="hu-HU" sz="1600" b="0" i="0" u="none" strike="noStrike">
                          <a:solidFill>
                            <a:srgbClr val="000000"/>
                          </a:solidFill>
                          <a:effectLst/>
                          <a:latin typeface="Calibri" panose="020F0502020204030204" pitchFamily="34" charset="0"/>
                        </a:rPr>
                        <a:t>2.6</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Advanced Network Security</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70C0"/>
                          </a:solidFill>
                          <a:effectLst/>
                          <a:latin typeface="Calibri" panose="020F0502020204030204" pitchFamily="34" charset="0"/>
                        </a:rPr>
                        <a:t>Polimi, UB/ETF</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M7-M15</a:t>
                      </a:r>
                    </a:p>
                  </a:txBody>
                  <a:tcPr marL="9525" marR="9525" marT="9525" marB="0" anchor="b">
                    <a:solidFill>
                      <a:schemeClr val="accent3">
                        <a:lumMod val="40000"/>
                        <a:lumOff val="60000"/>
                      </a:schemeClr>
                    </a:solidFill>
                  </a:tcPr>
                </a:tc>
                <a:extLst>
                  <a:ext uri="{0D108BD9-81ED-4DB2-BD59-A6C34878D82A}">
                    <a16:rowId xmlns:a16="http://schemas.microsoft.com/office/drawing/2014/main" val="1480811324"/>
                  </a:ext>
                </a:extLst>
              </a:tr>
              <a:tr h="384742">
                <a:tc>
                  <a:txBody>
                    <a:bodyPr/>
                    <a:lstStyle/>
                    <a:p>
                      <a:pPr algn="l" fontAlgn="b"/>
                      <a:r>
                        <a:rPr lang="hu-HU" sz="1600" b="0" i="0" u="none" strike="noStrike">
                          <a:solidFill>
                            <a:srgbClr val="000000"/>
                          </a:solidFill>
                          <a:effectLst/>
                          <a:latin typeface="Calibri" panose="020F0502020204030204" pitchFamily="34" charset="0"/>
                        </a:rPr>
                        <a:t>2.7</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Cyber Security Strategies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BME, UB/FON</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M7-M15</a:t>
                      </a:r>
                    </a:p>
                  </a:txBody>
                  <a:tcPr marL="9525" marR="9525" marT="9525" marB="0" anchor="b"/>
                </a:tc>
                <a:extLst>
                  <a:ext uri="{0D108BD9-81ED-4DB2-BD59-A6C34878D82A}">
                    <a16:rowId xmlns:a16="http://schemas.microsoft.com/office/drawing/2014/main" val="2739835438"/>
                  </a:ext>
                </a:extLst>
              </a:tr>
              <a:tr h="384742">
                <a:tc>
                  <a:txBody>
                    <a:bodyPr/>
                    <a:lstStyle/>
                    <a:p>
                      <a:pPr algn="l" fontAlgn="b"/>
                      <a:r>
                        <a:rPr lang="hu-HU" sz="1600" b="0" i="0" u="none" strike="noStrike">
                          <a:solidFill>
                            <a:srgbClr val="000000"/>
                          </a:solidFill>
                          <a:effectLst/>
                          <a:latin typeface="Calibri" panose="020F0502020204030204" pitchFamily="34" charset="0"/>
                        </a:rPr>
                        <a:t>2.8</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Security in E-business Systems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Polimi, UNS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M18-M28</a:t>
                      </a:r>
                    </a:p>
                  </a:txBody>
                  <a:tcPr marL="9525" marR="9525" marT="9525" marB="0" anchor="b">
                    <a:solidFill>
                      <a:schemeClr val="accent3">
                        <a:lumMod val="40000"/>
                        <a:lumOff val="60000"/>
                      </a:schemeClr>
                    </a:solidFill>
                  </a:tcPr>
                </a:tc>
                <a:extLst>
                  <a:ext uri="{0D108BD9-81ED-4DB2-BD59-A6C34878D82A}">
                    <a16:rowId xmlns:a16="http://schemas.microsoft.com/office/drawing/2014/main" val="2034654009"/>
                  </a:ext>
                </a:extLst>
              </a:tr>
              <a:tr h="384742">
                <a:tc>
                  <a:txBody>
                    <a:bodyPr/>
                    <a:lstStyle/>
                    <a:p>
                      <a:pPr algn="l" fontAlgn="b"/>
                      <a:r>
                        <a:rPr lang="hu-HU" sz="1600" b="0" i="0" u="none" strike="noStrike">
                          <a:solidFill>
                            <a:srgbClr val="000000"/>
                          </a:solidFill>
                          <a:effectLst/>
                          <a:latin typeface="Calibri" panose="020F0502020204030204" pitchFamily="34" charset="0"/>
                        </a:rPr>
                        <a:t>2.9</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Risk Analysis and Threat Modelling</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Polimi, UNS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M25-M33</a:t>
                      </a:r>
                    </a:p>
                  </a:txBody>
                  <a:tcPr marL="9525" marR="9525" marT="9525" marB="0" anchor="b"/>
                </a:tc>
                <a:extLst>
                  <a:ext uri="{0D108BD9-81ED-4DB2-BD59-A6C34878D82A}">
                    <a16:rowId xmlns:a16="http://schemas.microsoft.com/office/drawing/2014/main" val="1725675118"/>
                  </a:ext>
                </a:extLst>
              </a:tr>
              <a:tr h="384742">
                <a:tc>
                  <a:txBody>
                    <a:bodyPr/>
                    <a:lstStyle/>
                    <a:p>
                      <a:pPr algn="l" fontAlgn="b"/>
                      <a:r>
                        <a:rPr lang="hu-HU" sz="1600" b="0" i="0" u="none" strike="noStrike">
                          <a:solidFill>
                            <a:srgbClr val="000000"/>
                          </a:solidFill>
                          <a:effectLst/>
                          <a:latin typeface="Calibri" panose="020F0502020204030204" pitchFamily="34" charset="0"/>
                        </a:rPr>
                        <a:t>2.10</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Cyber Incident Analysis and Response</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FOI, UB/FON, UNS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M9-M17</a:t>
                      </a:r>
                    </a:p>
                  </a:txBody>
                  <a:tcPr marL="9525" marR="9525" marT="9525" marB="0" anchor="b">
                    <a:solidFill>
                      <a:schemeClr val="accent3">
                        <a:lumMod val="40000"/>
                        <a:lumOff val="60000"/>
                      </a:schemeClr>
                    </a:solidFill>
                  </a:tcPr>
                </a:tc>
                <a:extLst>
                  <a:ext uri="{0D108BD9-81ED-4DB2-BD59-A6C34878D82A}">
                    <a16:rowId xmlns:a16="http://schemas.microsoft.com/office/drawing/2014/main" val="3996578573"/>
                  </a:ext>
                </a:extLst>
              </a:tr>
              <a:tr h="384742">
                <a:tc>
                  <a:txBody>
                    <a:bodyPr/>
                    <a:lstStyle/>
                    <a:p>
                      <a:pPr algn="l" fontAlgn="b"/>
                      <a:r>
                        <a:rPr lang="hu-HU" sz="1600" b="0" i="0" u="none" strike="noStrike">
                          <a:solidFill>
                            <a:srgbClr val="000000"/>
                          </a:solidFill>
                          <a:effectLst/>
                          <a:latin typeface="Calibri" panose="020F0502020204030204" pitchFamily="34" charset="0"/>
                        </a:rPr>
                        <a:t>2.11</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Data Mining in Digital Forensics</a:t>
                      </a:r>
                    </a:p>
                  </a:txBody>
                  <a:tcPr marL="9525" marR="9525" marT="9525" marB="0" anchor="b"/>
                </a:tc>
                <a:tc>
                  <a:txBody>
                    <a:bodyPr/>
                    <a:lstStyle/>
                    <a:p>
                      <a:pPr algn="l" fontAlgn="b"/>
                      <a:r>
                        <a:rPr lang="en-US" sz="1600" b="0" i="0" u="none" strike="noStrike" dirty="0">
                          <a:solidFill>
                            <a:srgbClr val="000000"/>
                          </a:solidFill>
                          <a:effectLst/>
                          <a:latin typeface="Calibri" panose="020F0502020204030204" pitchFamily="34" charset="0"/>
                        </a:rPr>
                        <a:t>FOI, </a:t>
                      </a:r>
                      <a:r>
                        <a:rPr lang="hu-HU" sz="1600" b="0" i="0" u="none" strike="noStrike" dirty="0">
                          <a:solidFill>
                            <a:srgbClr val="000000"/>
                          </a:solidFill>
                          <a:effectLst/>
                          <a:latin typeface="Calibri" panose="020F0502020204030204" pitchFamily="34" charset="0"/>
                        </a:rPr>
                        <a:t>Polimi, UB/FON, UNS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M17-M24</a:t>
                      </a:r>
                    </a:p>
                  </a:txBody>
                  <a:tcPr marL="9525" marR="9525" marT="9525" marB="0" anchor="b"/>
                </a:tc>
                <a:extLst>
                  <a:ext uri="{0D108BD9-81ED-4DB2-BD59-A6C34878D82A}">
                    <a16:rowId xmlns:a16="http://schemas.microsoft.com/office/drawing/2014/main" val="2780465741"/>
                  </a:ext>
                </a:extLst>
              </a:tr>
              <a:tr h="384742">
                <a:tc>
                  <a:txBody>
                    <a:bodyPr/>
                    <a:lstStyle/>
                    <a:p>
                      <a:pPr algn="l" fontAlgn="b"/>
                      <a:r>
                        <a:rPr lang="hu-HU" sz="1600" b="0" i="0" u="none" strike="noStrike">
                          <a:solidFill>
                            <a:srgbClr val="000000"/>
                          </a:solidFill>
                          <a:effectLst/>
                          <a:latin typeface="Calibri" panose="020F0502020204030204" pitchFamily="34" charset="0"/>
                        </a:rPr>
                        <a:t>2.12</a:t>
                      </a:r>
                    </a:p>
                  </a:txBody>
                  <a:tcPr marL="9525" marR="9525" marT="9525" marB="0" anchor="b">
                    <a:solidFill>
                      <a:schemeClr val="accent3">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Digital Forensics Tools and Techniques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FOI, UB/FON, UNI, UNS</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M13-M21</a:t>
                      </a:r>
                    </a:p>
                  </a:txBody>
                  <a:tcPr marL="9525" marR="9525" marT="9525" marB="0" anchor="b">
                    <a:solidFill>
                      <a:schemeClr val="accent3">
                        <a:lumMod val="40000"/>
                        <a:lumOff val="60000"/>
                      </a:schemeClr>
                    </a:solidFill>
                  </a:tcPr>
                </a:tc>
                <a:extLst>
                  <a:ext uri="{0D108BD9-81ED-4DB2-BD59-A6C34878D82A}">
                    <a16:rowId xmlns:a16="http://schemas.microsoft.com/office/drawing/2014/main" val="207180058"/>
                  </a:ext>
                </a:extLst>
              </a:tr>
              <a:tr h="384742">
                <a:tc>
                  <a:txBody>
                    <a:bodyPr/>
                    <a:lstStyle/>
                    <a:p>
                      <a:pPr algn="l" fontAlgn="b"/>
                      <a:r>
                        <a:rPr lang="hu-HU" sz="1600" b="0" i="0" u="none" strike="noStrike">
                          <a:solidFill>
                            <a:srgbClr val="000000"/>
                          </a:solidFill>
                          <a:effectLst/>
                          <a:latin typeface="Calibri" panose="020F0502020204030204" pitchFamily="34" charset="0"/>
                        </a:rPr>
                        <a:t>2.13</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Mobile and Multimedia Forensics</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FOI, UB/FON</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M22-M30</a:t>
                      </a:r>
                    </a:p>
                  </a:txBody>
                  <a:tcPr marL="9525" marR="9525" marT="9525" marB="0" anchor="b"/>
                </a:tc>
                <a:extLst>
                  <a:ext uri="{0D108BD9-81ED-4DB2-BD59-A6C34878D82A}">
                    <a16:rowId xmlns:a16="http://schemas.microsoft.com/office/drawing/2014/main" val="2870586243"/>
                  </a:ext>
                </a:extLst>
              </a:tr>
            </a:tbl>
          </a:graphicData>
        </a:graphic>
      </p:graphicFrame>
    </p:spTree>
    <p:extLst>
      <p:ext uri="{BB962C8B-B14F-4D97-AF65-F5344CB8AC3E}">
        <p14:creationId xmlns:p14="http://schemas.microsoft.com/office/powerpoint/2010/main" val="47322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47B09-DE4D-457A-A251-53FA8D59627D}"/>
              </a:ext>
            </a:extLst>
          </p:cNvPr>
          <p:cNvSpPr>
            <a:spLocks noGrp="1"/>
          </p:cNvSpPr>
          <p:nvPr>
            <p:ph idx="1"/>
          </p:nvPr>
        </p:nvSpPr>
        <p:spPr/>
        <p:txBody>
          <a:bodyPr/>
          <a:lstStyle/>
          <a:p>
            <a:r>
              <a:rPr lang="en-US" sz="1800" b="1" dirty="0"/>
              <a:t>Phase I:</a:t>
            </a:r>
            <a:r>
              <a:rPr lang="en-US" sz="1800" dirty="0"/>
              <a:t> Introductory trainings will be carried out by P2, P3 and P4 during the preparation phase at the kick-off and Steering Committee meetings. </a:t>
            </a:r>
          </a:p>
          <a:p>
            <a:r>
              <a:rPr lang="en-US" sz="1800" b="1" dirty="0"/>
              <a:t>Phase II:</a:t>
            </a:r>
            <a:r>
              <a:rPr lang="en-US" sz="1800" dirty="0"/>
              <a:t> More detailed trainings will be organized at the EU HEIs for the representatives of the Serbian HEIs. Teachers and researchers will analyze the course content and delivery methods (e.g. attend lectures) while onsite. </a:t>
            </a:r>
          </a:p>
          <a:p>
            <a:r>
              <a:rPr lang="en-US" sz="1800" b="1" dirty="0"/>
              <a:t>Phase III:</a:t>
            </a:r>
            <a:r>
              <a:rPr lang="en-US" sz="1800" dirty="0"/>
              <a:t> The Serbian HEIs will work on course content at home, carefully aligning all content with the RISC (output 1.2), thereby allowing smooth projects progress and quality monitoring. </a:t>
            </a:r>
          </a:p>
          <a:p>
            <a:r>
              <a:rPr lang="en-US" sz="1800" b="1" dirty="0"/>
              <a:t>Phase IV:</a:t>
            </a:r>
            <a:r>
              <a:rPr lang="en-US" sz="1800" dirty="0"/>
              <a:t> Additional onsite training and tuning of course content at the EU HEIs.</a:t>
            </a:r>
          </a:p>
          <a:p>
            <a:r>
              <a:rPr lang="en-US" sz="1800" b="1" dirty="0"/>
              <a:t>Phase V: </a:t>
            </a:r>
            <a:r>
              <a:rPr lang="en-US" sz="1800" dirty="0"/>
              <a:t>Sharing the completed course content with the other Serbian HEI partners.</a:t>
            </a:r>
          </a:p>
          <a:p>
            <a:r>
              <a:rPr lang="en-US" sz="1800" b="1" dirty="0"/>
              <a:t>Phase VI: </a:t>
            </a:r>
            <a:r>
              <a:rPr lang="en-US" sz="1800" dirty="0"/>
              <a:t>Translation of teaching materials (Power Point presentations) as the new courses will be prepared in Serbian, and they will be translated to English, as they will be accredited in both Serbian and English.</a:t>
            </a:r>
          </a:p>
          <a:p>
            <a:endParaRPr lang="hu-HU" dirty="0"/>
          </a:p>
        </p:txBody>
      </p:sp>
      <p:sp>
        <p:nvSpPr>
          <p:cNvPr id="3" name="Title 2">
            <a:extLst>
              <a:ext uri="{FF2B5EF4-FFF2-40B4-BE49-F238E27FC236}">
                <a16:creationId xmlns:a16="http://schemas.microsoft.com/office/drawing/2014/main" id="{3DEF9259-0628-405A-8E0A-B78FD249299C}"/>
              </a:ext>
            </a:extLst>
          </p:cNvPr>
          <p:cNvSpPr>
            <a:spLocks noGrp="1"/>
          </p:cNvSpPr>
          <p:nvPr>
            <p:ph type="title"/>
          </p:nvPr>
        </p:nvSpPr>
        <p:spPr/>
        <p:txBody>
          <a:bodyPr/>
          <a:lstStyle/>
          <a:p>
            <a:r>
              <a:rPr lang="en-US" dirty="0"/>
              <a:t>WP2 – Work Phases</a:t>
            </a:r>
            <a:endParaRPr lang="hu-HU" dirty="0"/>
          </a:p>
        </p:txBody>
      </p:sp>
      <p:sp>
        <p:nvSpPr>
          <p:cNvPr id="4" name="Slide Number Placeholder 3">
            <a:extLst>
              <a:ext uri="{FF2B5EF4-FFF2-40B4-BE49-F238E27FC236}">
                <a16:creationId xmlns:a16="http://schemas.microsoft.com/office/drawing/2014/main" id="{B18CB19E-AD2B-4EA7-83D7-46C9307BFE37}"/>
              </a:ext>
            </a:extLst>
          </p:cNvPr>
          <p:cNvSpPr>
            <a:spLocks noGrp="1"/>
          </p:cNvSpPr>
          <p:nvPr>
            <p:ph type="sldNum" sz="quarter" idx="10"/>
          </p:nvPr>
        </p:nvSpPr>
        <p:spPr/>
        <p:txBody>
          <a:bodyPr/>
          <a:lstStyle/>
          <a:p>
            <a:pPr>
              <a:defRPr/>
            </a:pPr>
            <a:fld id="{9538C544-A960-4AA5-B484-6323865FCA31}" type="slidenum">
              <a:rPr lang="hu-HU" altLang="en-US" smtClean="0"/>
              <a:pPr>
                <a:defRPr/>
              </a:pPr>
              <a:t>15</a:t>
            </a:fld>
            <a:endParaRPr lang="hu-HU" altLang="en-US"/>
          </a:p>
        </p:txBody>
      </p:sp>
      <p:sp>
        <p:nvSpPr>
          <p:cNvPr id="5" name="Date Placeholder 4">
            <a:extLst>
              <a:ext uri="{FF2B5EF4-FFF2-40B4-BE49-F238E27FC236}">
                <a16:creationId xmlns:a16="http://schemas.microsoft.com/office/drawing/2014/main" id="{0EB0109D-45AF-44AD-A956-8E9DB0D4428C}"/>
              </a:ext>
            </a:extLst>
          </p:cNvPr>
          <p:cNvSpPr>
            <a:spLocks noGrp="1"/>
          </p:cNvSpPr>
          <p:nvPr>
            <p:ph type="dt" sz="half" idx="12"/>
          </p:nvPr>
        </p:nvSpPr>
        <p:spPr/>
        <p:txBody>
          <a:bodyPr/>
          <a:lstStyle/>
          <a:p>
            <a:pPr>
              <a:defRPr/>
            </a:pPr>
            <a:r>
              <a:rPr lang="en-US"/>
              <a:t>ISSES 2017-2020, Erasmus+ CBHE</a:t>
            </a:r>
            <a:endParaRPr lang="hu-HU"/>
          </a:p>
        </p:txBody>
      </p:sp>
    </p:spTree>
    <p:extLst>
      <p:ext uri="{BB962C8B-B14F-4D97-AF65-F5344CB8AC3E}">
        <p14:creationId xmlns:p14="http://schemas.microsoft.com/office/powerpoint/2010/main" val="399991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83440-35C1-4801-A80A-BE12373A0071}"/>
              </a:ext>
            </a:extLst>
          </p:cNvPr>
          <p:cNvSpPr>
            <a:spLocks noGrp="1"/>
          </p:cNvSpPr>
          <p:nvPr>
            <p:ph idx="1"/>
          </p:nvPr>
        </p:nvSpPr>
        <p:spPr/>
        <p:txBody>
          <a:bodyPr/>
          <a:lstStyle/>
          <a:p>
            <a:r>
              <a:rPr lang="en-US" dirty="0"/>
              <a:t>Course Development Plan (M5)</a:t>
            </a:r>
          </a:p>
          <a:p>
            <a:pPr lvl="1"/>
            <a:r>
              <a:rPr lang="en-US" i="1" dirty="0"/>
              <a:t>The CDP will be written in English and published as a PDF document of 15 pages. </a:t>
            </a:r>
          </a:p>
          <a:p>
            <a:r>
              <a:rPr lang="en-US" dirty="0"/>
              <a:t>Course-specific outputs</a:t>
            </a:r>
          </a:p>
          <a:p>
            <a:pPr lvl="1"/>
            <a:r>
              <a:rPr lang="en-US" i="1" dirty="0"/>
              <a:t>Course content will be documented with teaching materials (e.g. Power Point presentation) and a textbook.</a:t>
            </a:r>
          </a:p>
          <a:p>
            <a:pPr lvl="1"/>
            <a:r>
              <a:rPr lang="en-US" dirty="0"/>
              <a:t>Will it be necessary to modify this? </a:t>
            </a:r>
          </a:p>
          <a:p>
            <a:pPr lvl="1"/>
            <a:r>
              <a:rPr lang="en-US" dirty="0"/>
              <a:t>Any existing plans for books?</a:t>
            </a:r>
          </a:p>
          <a:p>
            <a:r>
              <a:rPr lang="en-US" dirty="0"/>
              <a:t>Shared materials between the institutions</a:t>
            </a:r>
          </a:p>
          <a:p>
            <a:pPr lvl="1"/>
            <a:r>
              <a:rPr lang="en-US" dirty="0"/>
              <a:t>Used by Serbian HEIs </a:t>
            </a:r>
          </a:p>
          <a:p>
            <a:pPr lvl="1"/>
            <a:r>
              <a:rPr lang="en-US" dirty="0"/>
              <a:t>Used by BME, FOI &amp; </a:t>
            </a:r>
            <a:r>
              <a:rPr lang="en-US" dirty="0" err="1"/>
              <a:t>Polimi</a:t>
            </a:r>
            <a:r>
              <a:rPr lang="en-US" dirty="0"/>
              <a:t> as well</a:t>
            </a:r>
          </a:p>
          <a:p>
            <a:endParaRPr lang="hu-HU" dirty="0"/>
          </a:p>
        </p:txBody>
      </p:sp>
      <p:sp>
        <p:nvSpPr>
          <p:cNvPr id="3" name="Title 2">
            <a:extLst>
              <a:ext uri="{FF2B5EF4-FFF2-40B4-BE49-F238E27FC236}">
                <a16:creationId xmlns:a16="http://schemas.microsoft.com/office/drawing/2014/main" id="{D911C35E-2314-4891-B346-30EC7041EC19}"/>
              </a:ext>
            </a:extLst>
          </p:cNvPr>
          <p:cNvSpPr>
            <a:spLocks noGrp="1"/>
          </p:cNvSpPr>
          <p:nvPr>
            <p:ph type="title"/>
          </p:nvPr>
        </p:nvSpPr>
        <p:spPr/>
        <p:txBody>
          <a:bodyPr/>
          <a:lstStyle/>
          <a:p>
            <a:r>
              <a:rPr lang="en-US" dirty="0"/>
              <a:t>WP2 – Outputs</a:t>
            </a:r>
            <a:endParaRPr lang="hu-HU" dirty="0"/>
          </a:p>
        </p:txBody>
      </p:sp>
      <p:sp>
        <p:nvSpPr>
          <p:cNvPr id="4" name="Slide Number Placeholder 3">
            <a:extLst>
              <a:ext uri="{FF2B5EF4-FFF2-40B4-BE49-F238E27FC236}">
                <a16:creationId xmlns:a16="http://schemas.microsoft.com/office/drawing/2014/main" id="{AE393149-AE67-4CE5-B81D-058A530C638A}"/>
              </a:ext>
            </a:extLst>
          </p:cNvPr>
          <p:cNvSpPr>
            <a:spLocks noGrp="1"/>
          </p:cNvSpPr>
          <p:nvPr>
            <p:ph type="sldNum" sz="quarter" idx="10"/>
          </p:nvPr>
        </p:nvSpPr>
        <p:spPr/>
        <p:txBody>
          <a:bodyPr/>
          <a:lstStyle/>
          <a:p>
            <a:pPr>
              <a:defRPr/>
            </a:pPr>
            <a:fld id="{9538C544-A960-4AA5-B484-6323865FCA31}" type="slidenum">
              <a:rPr lang="hu-HU" altLang="en-US" smtClean="0"/>
              <a:pPr>
                <a:defRPr/>
              </a:pPr>
              <a:t>16</a:t>
            </a:fld>
            <a:endParaRPr lang="hu-HU" altLang="en-US"/>
          </a:p>
        </p:txBody>
      </p:sp>
      <p:sp>
        <p:nvSpPr>
          <p:cNvPr id="5" name="Date Placeholder 4">
            <a:extLst>
              <a:ext uri="{FF2B5EF4-FFF2-40B4-BE49-F238E27FC236}">
                <a16:creationId xmlns:a16="http://schemas.microsoft.com/office/drawing/2014/main" id="{D57D962B-B864-464D-9252-9C9CDDA41AA5}"/>
              </a:ext>
            </a:extLst>
          </p:cNvPr>
          <p:cNvSpPr>
            <a:spLocks noGrp="1"/>
          </p:cNvSpPr>
          <p:nvPr>
            <p:ph type="dt" sz="half" idx="12"/>
          </p:nvPr>
        </p:nvSpPr>
        <p:spPr/>
        <p:txBody>
          <a:bodyPr/>
          <a:lstStyle/>
          <a:p>
            <a:pPr>
              <a:defRPr/>
            </a:pPr>
            <a:r>
              <a:rPr lang="en-US"/>
              <a:t>ISSES 2017-2020, Erasmus+ CBHE</a:t>
            </a:r>
            <a:endParaRPr lang="hu-HU"/>
          </a:p>
        </p:txBody>
      </p:sp>
    </p:spTree>
    <p:extLst>
      <p:ext uri="{BB962C8B-B14F-4D97-AF65-F5344CB8AC3E}">
        <p14:creationId xmlns:p14="http://schemas.microsoft.com/office/powerpoint/2010/main" val="2791663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D99-3327-4FAA-8F2B-DD83234244E8}"/>
              </a:ext>
            </a:extLst>
          </p:cNvPr>
          <p:cNvSpPr>
            <a:spLocks noGrp="1"/>
          </p:cNvSpPr>
          <p:nvPr>
            <p:ph type="title"/>
          </p:nvPr>
        </p:nvSpPr>
        <p:spPr/>
        <p:txBody>
          <a:bodyPr/>
          <a:lstStyle/>
          <a:p>
            <a:pPr>
              <a:defRPr/>
            </a:pPr>
            <a:r>
              <a:rPr lang="en-US" dirty="0"/>
              <a:t>Laboratory Development</a:t>
            </a:r>
            <a:endParaRPr lang="hu-HU" dirty="0"/>
          </a:p>
        </p:txBody>
      </p:sp>
      <p:sp>
        <p:nvSpPr>
          <p:cNvPr id="18435" name="Text Placeholder 2">
            <a:extLst>
              <a:ext uri="{FF2B5EF4-FFF2-40B4-BE49-F238E27FC236}">
                <a16:creationId xmlns:a16="http://schemas.microsoft.com/office/drawing/2014/main" id="{1921ACDD-8EEA-4CAC-92AD-0100581C9724}"/>
              </a:ext>
            </a:extLst>
          </p:cNvPr>
          <p:cNvSpPr>
            <a:spLocks noGrp="1" noChangeArrowheads="1"/>
          </p:cNvSpPr>
          <p:nvPr>
            <p:ph type="body" idx="1"/>
          </p:nvPr>
        </p:nvSpPr>
        <p:spPr/>
        <p:txBody>
          <a:bodyPr/>
          <a:lstStyle/>
          <a:p>
            <a:r>
              <a:rPr lang="en-US" altLang="hu-HU">
                <a:ea typeface="ＭＳ Ｐゴシック" panose="020B0600070205080204" pitchFamily="34" charset="-128"/>
              </a:rPr>
              <a:t>Information Security Services Education in Serbia (ISSES)</a:t>
            </a:r>
            <a:endParaRPr lang="hu-HU" altLang="hu-HU">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B982206-994F-4E63-A237-6C09FFBECAE8}"/>
              </a:ext>
            </a:extLst>
          </p:cNvPr>
          <p:cNvSpPr>
            <a:spLocks noGrp="1"/>
          </p:cNvSpPr>
          <p:nvPr>
            <p:ph type="dt" sz="quarter" idx="10"/>
          </p:nvPr>
        </p:nvSpPr>
        <p:spPr/>
        <p:txBody>
          <a:bodyPr/>
          <a:lstStyle/>
          <a:p>
            <a:pPr>
              <a:defRPr/>
            </a:pPr>
            <a:r>
              <a:rPr lang="en-US"/>
              <a:t>ISSES 2017-2020, Erasmus+ CBHE</a:t>
            </a:r>
            <a:endParaRPr lang="hu-HU"/>
          </a:p>
        </p:txBody>
      </p:sp>
      <p:sp>
        <p:nvSpPr>
          <p:cNvPr id="18437" name="Slide Number Placeholder 4">
            <a:extLst>
              <a:ext uri="{FF2B5EF4-FFF2-40B4-BE49-F238E27FC236}">
                <a16:creationId xmlns:a16="http://schemas.microsoft.com/office/drawing/2014/main" id="{F5BC1AE3-F067-4750-8564-D52F8654840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595C0-6A05-490A-8C73-44EA9553D4B0}" type="slidenum">
              <a:rPr lang="hu-HU" altLang="en-US" smtClean="0">
                <a:solidFill>
                  <a:schemeClr val="bg1"/>
                </a:solidFill>
              </a:rPr>
              <a:pPr/>
              <a:t>17</a:t>
            </a:fld>
            <a:endParaRPr lang="hu-HU" altLang="en-US">
              <a:solidFill>
                <a:schemeClr val="bg1"/>
              </a:solidFill>
            </a:endParaRPr>
          </a:p>
        </p:txBody>
      </p:sp>
    </p:spTree>
    <p:extLst>
      <p:ext uri="{BB962C8B-B14F-4D97-AF65-F5344CB8AC3E}">
        <p14:creationId xmlns:p14="http://schemas.microsoft.com/office/powerpoint/2010/main" val="195842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5BEC1859-B1F7-41D7-B6C1-E898BBAD6954}"/>
              </a:ext>
            </a:extLst>
          </p:cNvPr>
          <p:cNvSpPr>
            <a:spLocks noGrp="1" noChangeArrowheads="1"/>
          </p:cNvSpPr>
          <p:nvPr>
            <p:ph type="title"/>
          </p:nvPr>
        </p:nvSpPr>
        <p:spPr>
          <a:xfrm>
            <a:off x="1116013" y="76200"/>
            <a:ext cx="6943725" cy="792163"/>
          </a:xfrm>
        </p:spPr>
        <p:txBody>
          <a:bodyPr/>
          <a:lstStyle/>
          <a:p>
            <a:r>
              <a:rPr lang="en-US" altLang="hu-HU" sz="2800" dirty="0">
                <a:ea typeface="ＭＳ Ｐゴシック" panose="020B0600070205080204" pitchFamily="34" charset="-128"/>
              </a:rPr>
              <a:t>WP3 – Laboratory Development (BME)</a:t>
            </a:r>
            <a:endParaRPr lang="hu-HU" altLang="hu-HU" sz="2800" dirty="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A6064C97-8CC1-4FFB-8DDE-8D7CA7AAD47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429008E-9EF1-42DA-9141-402BE721D423}" type="slidenum">
              <a:rPr lang="hu-HU" altLang="en-US" smtClean="0">
                <a:solidFill>
                  <a:schemeClr val="bg1"/>
                </a:solidFill>
              </a:rPr>
              <a:pPr/>
              <a:t>18</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FCA52258-7BD3-46B7-BA0F-DD806AAE9AD1}"/>
              </a:ext>
            </a:extLst>
          </p:cNvPr>
          <p:cNvGraphicFramePr>
            <a:graphicFrameLocks noGrp="1"/>
          </p:cNvGraphicFramePr>
          <p:nvPr>
            <p:ph idx="1"/>
            <p:extLst>
              <p:ext uri="{D42A27DB-BD31-4B8C-83A1-F6EECF244321}">
                <p14:modId xmlns:p14="http://schemas.microsoft.com/office/powerpoint/2010/main" val="715654369"/>
              </p:ext>
            </p:extLst>
          </p:nvPr>
        </p:nvGraphicFramePr>
        <p:xfrm>
          <a:off x="320675" y="957548"/>
          <a:ext cx="8546235" cy="5291682"/>
        </p:xfrm>
        <a:graphic>
          <a:graphicData uri="http://schemas.openxmlformats.org/drawingml/2006/table">
            <a:tbl>
              <a:tblPr>
                <a:tableStyleId>{F5AB1C69-6EDB-4FF4-983F-18BD219EF322}</a:tableStyleId>
              </a:tblPr>
              <a:tblGrid>
                <a:gridCol w="627932">
                  <a:extLst>
                    <a:ext uri="{9D8B030D-6E8A-4147-A177-3AD203B41FA5}">
                      <a16:colId xmlns:a16="http://schemas.microsoft.com/office/drawing/2014/main" val="2447543471"/>
                    </a:ext>
                  </a:extLst>
                </a:gridCol>
                <a:gridCol w="3637248">
                  <a:extLst>
                    <a:ext uri="{9D8B030D-6E8A-4147-A177-3AD203B41FA5}">
                      <a16:colId xmlns:a16="http://schemas.microsoft.com/office/drawing/2014/main" val="4293150836"/>
                    </a:ext>
                  </a:extLst>
                </a:gridCol>
                <a:gridCol w="2686069">
                  <a:extLst>
                    <a:ext uri="{9D8B030D-6E8A-4147-A177-3AD203B41FA5}">
                      <a16:colId xmlns:a16="http://schemas.microsoft.com/office/drawing/2014/main" val="1222619123"/>
                    </a:ext>
                  </a:extLst>
                </a:gridCol>
                <a:gridCol w="1594986">
                  <a:extLst>
                    <a:ext uri="{9D8B030D-6E8A-4147-A177-3AD203B41FA5}">
                      <a16:colId xmlns:a16="http://schemas.microsoft.com/office/drawing/2014/main" val="1223190635"/>
                    </a:ext>
                  </a:extLst>
                </a:gridCol>
              </a:tblGrid>
              <a:tr h="384742">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tc>
                  <a:txBody>
                    <a:bodyPr/>
                    <a:lstStyle/>
                    <a:p>
                      <a:pPr algn="l" fontAlgn="b"/>
                      <a:endParaRPr lang="hu-HU" sz="1800" b="1" i="0" u="none" strike="noStrike" dirty="0">
                        <a:solidFill>
                          <a:schemeClr val="bg1"/>
                        </a:solidFill>
                        <a:effectLst/>
                        <a:latin typeface="Calibri" panose="020F0502020204030204" pitchFamily="34" charset="0"/>
                      </a:endParaRPr>
                    </a:p>
                  </a:txBody>
                  <a:tcPr marL="9525" marR="9525" marT="9524" marB="0" anchor="b">
                    <a:solidFill>
                      <a:schemeClr val="accent3">
                        <a:lumMod val="75000"/>
                      </a:schemeClr>
                    </a:solidFill>
                  </a:tcPr>
                </a:tc>
                <a:extLst>
                  <a:ext uri="{0D108BD9-81ED-4DB2-BD59-A6C34878D82A}">
                    <a16:rowId xmlns:a16="http://schemas.microsoft.com/office/drawing/2014/main" val="697007347"/>
                  </a:ext>
                </a:extLst>
              </a:tr>
              <a:tr h="384742">
                <a:tc>
                  <a:txBody>
                    <a:bodyPr/>
                    <a:lstStyle/>
                    <a:p>
                      <a:pPr algn="l" fontAlgn="b"/>
                      <a:r>
                        <a:rPr lang="hu-HU" sz="1600" b="0" i="0" u="none" strike="noStrike">
                          <a:solidFill>
                            <a:srgbClr val="000000"/>
                          </a:solidFill>
                          <a:effectLst/>
                          <a:latin typeface="Calibri" panose="020F0502020204030204" pitchFamily="34" charset="0"/>
                        </a:rPr>
                        <a:t>3.1</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Lab Design: Critical Infrastructure Security Laboratory (CIS Lab)</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BME/Polimi</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M13</a:t>
                      </a:r>
                    </a:p>
                  </a:txBody>
                  <a:tcPr marL="9525" marR="9525" marT="9525" marB="0" anchor="b"/>
                </a:tc>
                <a:extLst>
                  <a:ext uri="{0D108BD9-81ED-4DB2-BD59-A6C34878D82A}">
                    <a16:rowId xmlns:a16="http://schemas.microsoft.com/office/drawing/2014/main" val="1027003697"/>
                  </a:ext>
                </a:extLst>
              </a:tr>
              <a:tr h="384742">
                <a:tc>
                  <a:txBody>
                    <a:bodyPr/>
                    <a:lstStyle/>
                    <a:p>
                      <a:pPr algn="l" fontAlgn="b"/>
                      <a:r>
                        <a:rPr lang="hu-HU" sz="1600" b="0" i="0" u="none" strike="noStrike">
                          <a:solidFill>
                            <a:srgbClr val="000000"/>
                          </a:solidFill>
                          <a:effectLst/>
                          <a:latin typeface="Calibri" panose="020F0502020204030204" pitchFamily="34" charset="0"/>
                        </a:rPr>
                        <a:t>3.2</a:t>
                      </a:r>
                    </a:p>
                  </a:txBody>
                  <a:tcPr marL="9525" marR="9525" marT="9525" marB="0" anchor="b">
                    <a:solidFill>
                      <a:schemeClr val="accent3">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Lab Design: Digital Forensics Laboratory (DF Lab)</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FOI</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M13</a:t>
                      </a:r>
                    </a:p>
                  </a:txBody>
                  <a:tcPr marL="9525" marR="9525" marT="9525" marB="0" anchor="b">
                    <a:solidFill>
                      <a:schemeClr val="accent3">
                        <a:lumMod val="40000"/>
                        <a:lumOff val="60000"/>
                      </a:schemeClr>
                    </a:solidFill>
                  </a:tcPr>
                </a:tc>
                <a:extLst>
                  <a:ext uri="{0D108BD9-81ED-4DB2-BD59-A6C34878D82A}">
                    <a16:rowId xmlns:a16="http://schemas.microsoft.com/office/drawing/2014/main" val="2983251323"/>
                  </a:ext>
                </a:extLst>
              </a:tr>
              <a:tr h="384742">
                <a:tc>
                  <a:txBody>
                    <a:bodyPr/>
                    <a:lstStyle/>
                    <a:p>
                      <a:pPr algn="l" fontAlgn="b"/>
                      <a:r>
                        <a:rPr lang="hu-HU" sz="1600" b="0" i="0" u="none" strike="noStrike">
                          <a:solidFill>
                            <a:srgbClr val="000000"/>
                          </a:solidFill>
                          <a:effectLst/>
                          <a:latin typeface="Calibri" panose="020F0502020204030204" pitchFamily="34" charset="0"/>
                        </a:rPr>
                        <a:t>3.3</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Lab Design: Network Security Laboratory (NS Lab)</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BME, Polimi</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M13</a:t>
                      </a:r>
                    </a:p>
                  </a:txBody>
                  <a:tcPr marL="9525" marR="9525" marT="9525" marB="0" anchor="b"/>
                </a:tc>
                <a:extLst>
                  <a:ext uri="{0D108BD9-81ED-4DB2-BD59-A6C34878D82A}">
                    <a16:rowId xmlns:a16="http://schemas.microsoft.com/office/drawing/2014/main" val="1002284727"/>
                  </a:ext>
                </a:extLst>
              </a:tr>
              <a:tr h="384742">
                <a:tc>
                  <a:txBody>
                    <a:bodyPr/>
                    <a:lstStyle/>
                    <a:p>
                      <a:pPr algn="l" fontAlgn="b"/>
                      <a:r>
                        <a:rPr lang="hu-HU" sz="1600" b="0" i="0" u="none" strike="noStrike">
                          <a:solidFill>
                            <a:srgbClr val="000000"/>
                          </a:solidFill>
                          <a:effectLst/>
                          <a:latin typeface="Calibri" panose="020F0502020204030204" pitchFamily="34" charset="0"/>
                        </a:rPr>
                        <a:t>3.4</a:t>
                      </a:r>
                    </a:p>
                  </a:txBody>
                  <a:tcPr marL="9525" marR="9525" marT="9525" marB="0" anchor="b">
                    <a:solidFill>
                      <a:schemeClr val="accent3">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Lab Design: Cloud Security Laboratory (CS Lab)</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FF0000"/>
                          </a:solidFill>
                          <a:effectLst/>
                          <a:latin typeface="Calibri" panose="020F0502020204030204" pitchFamily="34" charset="0"/>
                        </a:rPr>
                        <a:t>?</a:t>
                      </a:r>
                    </a:p>
                  </a:txBody>
                  <a:tcPr marL="9525" marR="9525" marT="9525" marB="0" anchor="b">
                    <a:solidFill>
                      <a:schemeClr val="accent3">
                        <a:lumMod val="40000"/>
                        <a:lumOff val="60000"/>
                      </a:schemeClr>
                    </a:solidFill>
                  </a:tcPr>
                </a:tc>
                <a:tc>
                  <a:txBody>
                    <a:bodyPr/>
                    <a:lstStyle/>
                    <a:p>
                      <a:pPr algn="l" fontAlgn="b"/>
                      <a:r>
                        <a:rPr lang="hu-HU" sz="1600" b="0" i="0" u="none" strike="noStrike" dirty="0">
                          <a:solidFill>
                            <a:srgbClr val="000000"/>
                          </a:solidFill>
                          <a:effectLst/>
                          <a:latin typeface="Calibri" panose="020F0502020204030204" pitchFamily="34" charset="0"/>
                        </a:rPr>
                        <a:t>M14</a:t>
                      </a:r>
                    </a:p>
                  </a:txBody>
                  <a:tcPr marL="9525" marR="9525" marT="9525" marB="0" anchor="b">
                    <a:solidFill>
                      <a:schemeClr val="accent3">
                        <a:lumMod val="40000"/>
                        <a:lumOff val="60000"/>
                      </a:schemeClr>
                    </a:solidFill>
                  </a:tcPr>
                </a:tc>
                <a:extLst>
                  <a:ext uri="{0D108BD9-81ED-4DB2-BD59-A6C34878D82A}">
                    <a16:rowId xmlns:a16="http://schemas.microsoft.com/office/drawing/2014/main" val="657588627"/>
                  </a:ext>
                </a:extLst>
              </a:tr>
              <a:tr h="384742">
                <a:tc>
                  <a:txBody>
                    <a:bodyPr/>
                    <a:lstStyle/>
                    <a:p>
                      <a:pPr algn="l" fontAlgn="b"/>
                      <a:r>
                        <a:rPr lang="hu-HU" sz="1600" b="0" i="0" u="none" strike="noStrike">
                          <a:solidFill>
                            <a:srgbClr val="000000"/>
                          </a:solidFill>
                          <a:effectLst/>
                          <a:latin typeface="Calibri" panose="020F0502020204030204" pitchFamily="34" charset="0"/>
                        </a:rPr>
                        <a:t>3.5</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Hybrid CIS, CS and NS Lab implementation (P1)</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UNS, BME, Polimi</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M14-M24</a:t>
                      </a:r>
                    </a:p>
                  </a:txBody>
                  <a:tcPr marL="9525" marR="9525" marT="9525" marB="0" anchor="b"/>
                </a:tc>
                <a:extLst>
                  <a:ext uri="{0D108BD9-81ED-4DB2-BD59-A6C34878D82A}">
                    <a16:rowId xmlns:a16="http://schemas.microsoft.com/office/drawing/2014/main" val="1556766055"/>
                  </a:ext>
                </a:extLst>
              </a:tr>
              <a:tr h="384742">
                <a:tc>
                  <a:txBody>
                    <a:bodyPr/>
                    <a:lstStyle/>
                    <a:p>
                      <a:pPr algn="l" fontAlgn="b"/>
                      <a:r>
                        <a:rPr lang="hu-HU" sz="1600" b="0" i="0" u="none" strike="noStrike">
                          <a:solidFill>
                            <a:srgbClr val="000000"/>
                          </a:solidFill>
                          <a:effectLst/>
                          <a:latin typeface="Calibri" panose="020F0502020204030204" pitchFamily="34" charset="0"/>
                        </a:rPr>
                        <a:t>3.6</a:t>
                      </a:r>
                    </a:p>
                  </a:txBody>
                  <a:tcPr marL="9525" marR="9525" marT="9525" marB="0" anchor="b">
                    <a:solidFill>
                      <a:schemeClr val="accent3">
                        <a:lumMod val="40000"/>
                        <a:lumOff val="60000"/>
                      </a:schemeClr>
                    </a:solidFill>
                  </a:tcPr>
                </a:tc>
                <a:tc>
                  <a:txBody>
                    <a:bodyPr/>
                    <a:lstStyle/>
                    <a:p>
                      <a:pPr algn="l" fontAlgn="b"/>
                      <a:r>
                        <a:rPr lang="en-US" sz="1600" b="0" i="0" u="none" strike="noStrike">
                          <a:solidFill>
                            <a:srgbClr val="000000"/>
                          </a:solidFill>
                          <a:effectLst/>
                          <a:latin typeface="Calibri" panose="020F0502020204030204" pitchFamily="34" charset="0"/>
                        </a:rPr>
                        <a:t>Hybrid NS and Crypto Lab Implementation (P5)</a:t>
                      </a:r>
                    </a:p>
                  </a:txBody>
                  <a:tcPr marL="9525" marR="9525" marT="9525" marB="0" anchor="b">
                    <a:solidFill>
                      <a:schemeClr val="accent3">
                        <a:lumMod val="40000"/>
                        <a:lumOff val="60000"/>
                      </a:schemeClr>
                    </a:solidFill>
                  </a:tcPr>
                </a:tc>
                <a:tc>
                  <a:txBody>
                    <a:bodyPr/>
                    <a:lstStyle/>
                    <a:p>
                      <a:pPr algn="l" fontAlgn="b"/>
                      <a:r>
                        <a:rPr lang="hu-HU" sz="1600" b="0" i="0" u="none" strike="noStrike" dirty="0">
                          <a:solidFill>
                            <a:srgbClr val="000000"/>
                          </a:solidFill>
                          <a:effectLst/>
                          <a:latin typeface="Calibri" panose="020F0502020204030204" pitchFamily="34" charset="0"/>
                        </a:rPr>
                        <a:t>UB, ETF, BME</a:t>
                      </a:r>
                    </a:p>
                  </a:txBody>
                  <a:tcPr marL="9525" marR="9525" marT="9525" marB="0" anchor="b">
                    <a:solidFill>
                      <a:schemeClr val="accent3">
                        <a:lumMod val="40000"/>
                        <a:lumOff val="60000"/>
                      </a:schemeClr>
                    </a:solidFill>
                  </a:tcPr>
                </a:tc>
                <a:tc>
                  <a:txBody>
                    <a:bodyPr/>
                    <a:lstStyle/>
                    <a:p>
                      <a:pPr algn="l" fontAlgn="b"/>
                      <a:r>
                        <a:rPr lang="hu-HU" sz="1600" b="0" i="0" u="none" strike="noStrike" dirty="0">
                          <a:solidFill>
                            <a:srgbClr val="000000"/>
                          </a:solidFill>
                          <a:effectLst/>
                          <a:latin typeface="Calibri" panose="020F0502020204030204" pitchFamily="34" charset="0"/>
                        </a:rPr>
                        <a:t>M14-M2</a:t>
                      </a:r>
                      <a:r>
                        <a:rPr lang="en-US" sz="1600" b="0" i="0" u="none" strike="noStrike" dirty="0">
                          <a:solidFill>
                            <a:srgbClr val="000000"/>
                          </a:solidFill>
                          <a:effectLst/>
                          <a:latin typeface="Calibri" panose="020F0502020204030204" pitchFamily="34" charset="0"/>
                        </a:rPr>
                        <a:t>1</a:t>
                      </a:r>
                      <a:endParaRPr lang="hu-HU" sz="1600" b="0" i="0" u="none" strike="noStrike" dirty="0">
                        <a:solidFill>
                          <a:srgbClr val="000000"/>
                        </a:solidFill>
                        <a:effectLst/>
                        <a:latin typeface="Calibri" panose="020F0502020204030204" pitchFamily="34" charset="0"/>
                      </a:endParaRPr>
                    </a:p>
                  </a:txBody>
                  <a:tcPr marL="9525" marR="9525" marT="9525" marB="0" anchor="b">
                    <a:solidFill>
                      <a:schemeClr val="accent3">
                        <a:lumMod val="40000"/>
                        <a:lumOff val="60000"/>
                      </a:schemeClr>
                    </a:solidFill>
                  </a:tcPr>
                </a:tc>
                <a:extLst>
                  <a:ext uri="{0D108BD9-81ED-4DB2-BD59-A6C34878D82A}">
                    <a16:rowId xmlns:a16="http://schemas.microsoft.com/office/drawing/2014/main" val="1480811324"/>
                  </a:ext>
                </a:extLst>
              </a:tr>
              <a:tr h="384742">
                <a:tc>
                  <a:txBody>
                    <a:bodyPr/>
                    <a:lstStyle/>
                    <a:p>
                      <a:pPr algn="l" fontAlgn="b"/>
                      <a:r>
                        <a:rPr lang="hu-HU" sz="1600" b="0" i="0" u="none" strike="noStrike">
                          <a:solidFill>
                            <a:srgbClr val="000000"/>
                          </a:solidFill>
                          <a:effectLst/>
                          <a:latin typeface="Calibri" panose="020F0502020204030204" pitchFamily="34" charset="0"/>
                        </a:rPr>
                        <a:t>3.7</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NS Lab implementation (P6)</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UNI, Polimi</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M18-M24</a:t>
                      </a:r>
                    </a:p>
                  </a:txBody>
                  <a:tcPr marL="9525" marR="9525" marT="9525" marB="0" anchor="b"/>
                </a:tc>
                <a:extLst>
                  <a:ext uri="{0D108BD9-81ED-4DB2-BD59-A6C34878D82A}">
                    <a16:rowId xmlns:a16="http://schemas.microsoft.com/office/drawing/2014/main" val="2739835438"/>
                  </a:ext>
                </a:extLst>
              </a:tr>
              <a:tr h="384742">
                <a:tc>
                  <a:txBody>
                    <a:bodyPr/>
                    <a:lstStyle/>
                    <a:p>
                      <a:pPr algn="l" fontAlgn="b"/>
                      <a:r>
                        <a:rPr lang="hu-HU" sz="1600" b="0" i="0" u="none" strike="noStrike">
                          <a:solidFill>
                            <a:srgbClr val="000000"/>
                          </a:solidFill>
                          <a:effectLst/>
                          <a:latin typeface="Calibri" panose="020F0502020204030204" pitchFamily="34" charset="0"/>
                        </a:rPr>
                        <a:t>3.8</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DF Lab Implementation (P5)</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UB, FON</a:t>
                      </a:r>
                    </a:p>
                  </a:txBody>
                  <a:tcPr marL="9525" marR="9525" marT="9525" marB="0" anchor="b">
                    <a:solidFill>
                      <a:schemeClr val="accent3">
                        <a:lumMod val="40000"/>
                        <a:lumOff val="60000"/>
                      </a:schemeClr>
                    </a:solidFill>
                  </a:tcPr>
                </a:tc>
                <a:tc>
                  <a:txBody>
                    <a:bodyPr/>
                    <a:lstStyle/>
                    <a:p>
                      <a:pPr algn="l" fontAlgn="b"/>
                      <a:r>
                        <a:rPr lang="hu-HU" sz="1600" b="0" i="0" u="none" strike="noStrike" dirty="0">
                          <a:solidFill>
                            <a:srgbClr val="000000"/>
                          </a:solidFill>
                          <a:effectLst/>
                          <a:latin typeface="Calibri" panose="020F0502020204030204" pitchFamily="34" charset="0"/>
                        </a:rPr>
                        <a:t>M13-M24</a:t>
                      </a:r>
                    </a:p>
                  </a:txBody>
                  <a:tcPr marL="9525" marR="9525" marT="9525" marB="0" anchor="b">
                    <a:solidFill>
                      <a:schemeClr val="accent3">
                        <a:lumMod val="40000"/>
                        <a:lumOff val="60000"/>
                      </a:schemeClr>
                    </a:solidFill>
                  </a:tcPr>
                </a:tc>
                <a:extLst>
                  <a:ext uri="{0D108BD9-81ED-4DB2-BD59-A6C34878D82A}">
                    <a16:rowId xmlns:a16="http://schemas.microsoft.com/office/drawing/2014/main" val="2034654009"/>
                  </a:ext>
                </a:extLst>
              </a:tr>
              <a:tr h="384742">
                <a:tc>
                  <a:txBody>
                    <a:bodyPr/>
                    <a:lstStyle/>
                    <a:p>
                      <a:pPr algn="l" fontAlgn="b"/>
                      <a:r>
                        <a:rPr lang="hu-HU" sz="1600" b="0" i="0" u="none" strike="noStrike">
                          <a:solidFill>
                            <a:srgbClr val="000000"/>
                          </a:solidFill>
                          <a:effectLst/>
                          <a:latin typeface="Calibri" panose="020F0502020204030204" pitchFamily="34" charset="0"/>
                        </a:rPr>
                        <a:t>3.9</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DF Lab Implementation (P6)</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UNI, FON</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M25-M30</a:t>
                      </a:r>
                    </a:p>
                  </a:txBody>
                  <a:tcPr marL="9525" marR="9525" marT="9525" marB="0" anchor="b"/>
                </a:tc>
                <a:extLst>
                  <a:ext uri="{0D108BD9-81ED-4DB2-BD59-A6C34878D82A}">
                    <a16:rowId xmlns:a16="http://schemas.microsoft.com/office/drawing/2014/main" val="1725675118"/>
                  </a:ext>
                </a:extLst>
              </a:tr>
              <a:tr h="384742">
                <a:tc>
                  <a:txBody>
                    <a:bodyPr/>
                    <a:lstStyle/>
                    <a:p>
                      <a:pPr algn="l" fontAlgn="b"/>
                      <a:r>
                        <a:rPr lang="hu-HU" sz="1600" b="0" i="0" u="none" strike="noStrike">
                          <a:solidFill>
                            <a:srgbClr val="000000"/>
                          </a:solidFill>
                          <a:effectLst/>
                          <a:latin typeface="Calibri" panose="020F0502020204030204" pitchFamily="34" charset="0"/>
                        </a:rPr>
                        <a:t>3.10</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DF Lab Implementation (P1)</a:t>
                      </a:r>
                    </a:p>
                  </a:txBody>
                  <a:tcPr marL="9525" marR="9525" marT="9525" marB="0" anchor="b">
                    <a:solidFill>
                      <a:schemeClr val="accent3">
                        <a:lumMod val="40000"/>
                        <a:lumOff val="60000"/>
                      </a:schemeClr>
                    </a:solidFill>
                  </a:tcPr>
                </a:tc>
                <a:tc>
                  <a:txBody>
                    <a:bodyPr/>
                    <a:lstStyle/>
                    <a:p>
                      <a:pPr algn="l" fontAlgn="b"/>
                      <a:r>
                        <a:rPr lang="hu-HU" sz="1600" b="0" i="0" u="none" strike="noStrike">
                          <a:solidFill>
                            <a:srgbClr val="000000"/>
                          </a:solidFill>
                          <a:effectLst/>
                          <a:latin typeface="Calibri" panose="020F0502020204030204" pitchFamily="34" charset="0"/>
                        </a:rPr>
                        <a:t>UNS, FON</a:t>
                      </a:r>
                    </a:p>
                  </a:txBody>
                  <a:tcPr marL="9525" marR="9525" marT="9525" marB="0" anchor="b">
                    <a:solidFill>
                      <a:schemeClr val="accent3">
                        <a:lumMod val="40000"/>
                        <a:lumOff val="60000"/>
                      </a:schemeClr>
                    </a:solidFill>
                  </a:tcPr>
                </a:tc>
                <a:tc>
                  <a:txBody>
                    <a:bodyPr/>
                    <a:lstStyle/>
                    <a:p>
                      <a:pPr algn="l" fontAlgn="b"/>
                      <a:r>
                        <a:rPr lang="hu-HU" sz="1600" b="0" i="0" u="none" strike="noStrike" dirty="0">
                          <a:solidFill>
                            <a:srgbClr val="000000"/>
                          </a:solidFill>
                          <a:effectLst/>
                          <a:latin typeface="Calibri" panose="020F0502020204030204" pitchFamily="34" charset="0"/>
                        </a:rPr>
                        <a:t>M31-M36</a:t>
                      </a:r>
                    </a:p>
                  </a:txBody>
                  <a:tcPr marL="9525" marR="9525" marT="9525" marB="0" anchor="b">
                    <a:solidFill>
                      <a:schemeClr val="accent3">
                        <a:lumMod val="40000"/>
                        <a:lumOff val="60000"/>
                      </a:schemeClr>
                    </a:solidFill>
                  </a:tcPr>
                </a:tc>
                <a:extLst>
                  <a:ext uri="{0D108BD9-81ED-4DB2-BD59-A6C34878D82A}">
                    <a16:rowId xmlns:a16="http://schemas.microsoft.com/office/drawing/2014/main" val="3996578573"/>
                  </a:ext>
                </a:extLst>
              </a:tr>
              <a:tr h="384742">
                <a:tc>
                  <a:txBody>
                    <a:bodyPr/>
                    <a:lstStyle/>
                    <a:p>
                      <a:pPr algn="l" fontAlgn="b"/>
                      <a:r>
                        <a:rPr lang="hu-HU" sz="1600" b="0" i="0" u="none" strike="noStrike">
                          <a:solidFill>
                            <a:srgbClr val="000000"/>
                          </a:solidFill>
                          <a:effectLst/>
                          <a:latin typeface="Calibri" panose="020F0502020204030204" pitchFamily="34" charset="0"/>
                        </a:rPr>
                        <a:t>3.11</a:t>
                      </a:r>
                    </a:p>
                  </a:txBody>
                  <a:tcPr marL="9525" marR="9525" marT="9525" marB="0" anchor="b"/>
                </a:tc>
                <a:tc>
                  <a:txBody>
                    <a:bodyPr/>
                    <a:lstStyle/>
                    <a:p>
                      <a:pPr algn="l" fontAlgn="b"/>
                      <a:r>
                        <a:rPr lang="en-US" sz="1600" b="0" i="0" u="none" strike="noStrike">
                          <a:solidFill>
                            <a:srgbClr val="000000"/>
                          </a:solidFill>
                          <a:effectLst/>
                          <a:latin typeface="Calibri" panose="020F0502020204030204" pitchFamily="34" charset="0"/>
                        </a:rPr>
                        <a:t>Hybrid CS and IoT Lab Implementation (P9)</a:t>
                      </a:r>
                    </a:p>
                  </a:txBody>
                  <a:tcPr marL="9525" marR="9525" marT="9525" marB="0" anchor="b"/>
                </a:tc>
                <a:tc>
                  <a:txBody>
                    <a:bodyPr/>
                    <a:lstStyle/>
                    <a:p>
                      <a:pPr algn="l" fontAlgn="b"/>
                      <a:r>
                        <a:rPr lang="hu-HU" sz="1600" b="0" i="0" u="none" strike="noStrike">
                          <a:solidFill>
                            <a:srgbClr val="000000"/>
                          </a:solidFill>
                          <a:effectLst/>
                          <a:latin typeface="Calibri" panose="020F0502020204030204" pitchFamily="34" charset="0"/>
                        </a:rPr>
                        <a:t>VTS, BME, FOI</a:t>
                      </a:r>
                    </a:p>
                  </a:txBody>
                  <a:tcPr marL="9525" marR="9525" marT="9525" marB="0" anchor="b"/>
                </a:tc>
                <a:tc>
                  <a:txBody>
                    <a:bodyPr/>
                    <a:lstStyle/>
                    <a:p>
                      <a:pPr algn="l" fontAlgn="b"/>
                      <a:r>
                        <a:rPr lang="hu-HU" sz="1600" b="0" i="0" u="none" strike="noStrike" dirty="0">
                          <a:solidFill>
                            <a:srgbClr val="000000"/>
                          </a:solidFill>
                          <a:effectLst/>
                          <a:latin typeface="Calibri" panose="020F0502020204030204" pitchFamily="34" charset="0"/>
                        </a:rPr>
                        <a:t>M15-M24</a:t>
                      </a:r>
                    </a:p>
                  </a:txBody>
                  <a:tcPr marL="9525" marR="9525" marT="9525" marB="0" anchor="b"/>
                </a:tc>
                <a:extLst>
                  <a:ext uri="{0D108BD9-81ED-4DB2-BD59-A6C34878D82A}">
                    <a16:rowId xmlns:a16="http://schemas.microsoft.com/office/drawing/2014/main" val="2780465741"/>
                  </a:ext>
                </a:extLst>
              </a:tr>
            </a:tbl>
          </a:graphicData>
        </a:graphic>
      </p:graphicFrame>
    </p:spTree>
    <p:extLst>
      <p:ext uri="{BB962C8B-B14F-4D97-AF65-F5344CB8AC3E}">
        <p14:creationId xmlns:p14="http://schemas.microsoft.com/office/powerpoint/2010/main" val="280405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E47B09-DE4D-457A-A251-53FA8D59627D}"/>
              </a:ext>
            </a:extLst>
          </p:cNvPr>
          <p:cNvSpPr>
            <a:spLocks noGrp="1"/>
          </p:cNvSpPr>
          <p:nvPr>
            <p:ph idx="1"/>
          </p:nvPr>
        </p:nvSpPr>
        <p:spPr/>
        <p:txBody>
          <a:bodyPr/>
          <a:lstStyle/>
          <a:p>
            <a:r>
              <a:rPr lang="en-US" sz="1800" b="1" dirty="0"/>
              <a:t>Phase I:</a:t>
            </a:r>
            <a:r>
              <a:rPr lang="en-US" sz="1800" dirty="0"/>
              <a:t> Introductory trainings and knowledge transfer from P2, P3 and P4. </a:t>
            </a:r>
            <a:r>
              <a:rPr lang="en-US" sz="1800" b="1" dirty="0"/>
              <a:t>Phase II:</a:t>
            </a:r>
            <a:r>
              <a:rPr lang="en-US" sz="1800" dirty="0"/>
              <a:t> Onsite knowledge transfer about laboratory designs at partners P2, P3 and P4.</a:t>
            </a:r>
          </a:p>
          <a:p>
            <a:r>
              <a:rPr lang="en-US" sz="1800" b="1" dirty="0"/>
              <a:t>Phase III:</a:t>
            </a:r>
            <a:r>
              <a:rPr lang="en-US" sz="1800" dirty="0"/>
              <a:t> Create Laboratory Development Plan with details about timing, trainings and other necessary inputs. </a:t>
            </a:r>
          </a:p>
          <a:p>
            <a:r>
              <a:rPr lang="en-US" sz="1800" b="1" dirty="0"/>
              <a:t>Phase IV:</a:t>
            </a:r>
            <a:r>
              <a:rPr lang="en-US" sz="1800" dirty="0"/>
              <a:t> Create four typical laboratory designs and align them with the RISC (output 1.2), thereby allowing smooth lab development progress and quality monitoring. The plans will be revised by EU-based partners P2, P3 and P4. </a:t>
            </a:r>
          </a:p>
          <a:p>
            <a:r>
              <a:rPr lang="en-US" sz="1800" b="1" dirty="0"/>
              <a:t>Phase V: </a:t>
            </a:r>
            <a:r>
              <a:rPr lang="en-US" sz="1800" dirty="0"/>
              <a:t>Build 7 laboratories at the four Serbian HEIs</a:t>
            </a:r>
          </a:p>
          <a:p>
            <a:r>
              <a:rPr lang="en-US" sz="1800" b="1" dirty="0"/>
              <a:t>Phase VI: </a:t>
            </a:r>
            <a:r>
              <a:rPr lang="en-US" sz="1800" dirty="0"/>
              <a:t>Utilize the laboratories in teaching activities performed in either the new education programs or the newly developed courses.</a:t>
            </a:r>
          </a:p>
          <a:p>
            <a:endParaRPr lang="hu-HU" dirty="0"/>
          </a:p>
        </p:txBody>
      </p:sp>
      <p:sp>
        <p:nvSpPr>
          <p:cNvPr id="3" name="Title 2">
            <a:extLst>
              <a:ext uri="{FF2B5EF4-FFF2-40B4-BE49-F238E27FC236}">
                <a16:creationId xmlns:a16="http://schemas.microsoft.com/office/drawing/2014/main" id="{3DEF9259-0628-405A-8E0A-B78FD249299C}"/>
              </a:ext>
            </a:extLst>
          </p:cNvPr>
          <p:cNvSpPr>
            <a:spLocks noGrp="1"/>
          </p:cNvSpPr>
          <p:nvPr>
            <p:ph type="title"/>
          </p:nvPr>
        </p:nvSpPr>
        <p:spPr/>
        <p:txBody>
          <a:bodyPr/>
          <a:lstStyle/>
          <a:p>
            <a:r>
              <a:rPr lang="en-US" dirty="0"/>
              <a:t>WP3 – Work Phases</a:t>
            </a:r>
            <a:endParaRPr lang="hu-HU" dirty="0"/>
          </a:p>
        </p:txBody>
      </p:sp>
      <p:sp>
        <p:nvSpPr>
          <p:cNvPr id="4" name="Slide Number Placeholder 3">
            <a:extLst>
              <a:ext uri="{FF2B5EF4-FFF2-40B4-BE49-F238E27FC236}">
                <a16:creationId xmlns:a16="http://schemas.microsoft.com/office/drawing/2014/main" id="{B18CB19E-AD2B-4EA7-83D7-46C9307BFE37}"/>
              </a:ext>
            </a:extLst>
          </p:cNvPr>
          <p:cNvSpPr>
            <a:spLocks noGrp="1"/>
          </p:cNvSpPr>
          <p:nvPr>
            <p:ph type="sldNum" sz="quarter" idx="10"/>
          </p:nvPr>
        </p:nvSpPr>
        <p:spPr/>
        <p:txBody>
          <a:bodyPr/>
          <a:lstStyle/>
          <a:p>
            <a:pPr>
              <a:defRPr/>
            </a:pPr>
            <a:fld id="{9538C544-A960-4AA5-B484-6323865FCA31}" type="slidenum">
              <a:rPr lang="hu-HU" altLang="en-US" smtClean="0"/>
              <a:pPr>
                <a:defRPr/>
              </a:pPr>
              <a:t>19</a:t>
            </a:fld>
            <a:endParaRPr lang="hu-HU" altLang="en-US"/>
          </a:p>
        </p:txBody>
      </p:sp>
      <p:sp>
        <p:nvSpPr>
          <p:cNvPr id="5" name="Date Placeholder 4">
            <a:extLst>
              <a:ext uri="{FF2B5EF4-FFF2-40B4-BE49-F238E27FC236}">
                <a16:creationId xmlns:a16="http://schemas.microsoft.com/office/drawing/2014/main" id="{0EB0109D-45AF-44AD-A956-8E9DB0D4428C}"/>
              </a:ext>
            </a:extLst>
          </p:cNvPr>
          <p:cNvSpPr>
            <a:spLocks noGrp="1"/>
          </p:cNvSpPr>
          <p:nvPr>
            <p:ph type="dt" sz="half" idx="12"/>
          </p:nvPr>
        </p:nvSpPr>
        <p:spPr/>
        <p:txBody>
          <a:bodyPr/>
          <a:lstStyle/>
          <a:p>
            <a:pPr>
              <a:defRPr/>
            </a:pPr>
            <a:r>
              <a:rPr lang="en-US"/>
              <a:t>ISSES 2017-2020, Erasmus+ CBHE</a:t>
            </a:r>
            <a:endParaRPr lang="hu-HU"/>
          </a:p>
        </p:txBody>
      </p:sp>
    </p:spTree>
    <p:extLst>
      <p:ext uri="{BB962C8B-B14F-4D97-AF65-F5344CB8AC3E}">
        <p14:creationId xmlns:p14="http://schemas.microsoft.com/office/powerpoint/2010/main" val="2713099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a:extLst>
              <a:ext uri="{FF2B5EF4-FFF2-40B4-BE49-F238E27FC236}">
                <a16:creationId xmlns:a16="http://schemas.microsoft.com/office/drawing/2014/main" id="{582C40D1-D6B5-4004-96CB-6E6B44FB611A}"/>
              </a:ext>
            </a:extLst>
          </p:cNvPr>
          <p:cNvSpPr>
            <a:spLocks noGrp="1" noChangeArrowheads="1"/>
          </p:cNvSpPr>
          <p:nvPr>
            <p:ph type="title"/>
          </p:nvPr>
        </p:nvSpPr>
        <p:spPr/>
        <p:txBody>
          <a:bodyPr/>
          <a:lstStyle/>
          <a:p>
            <a:r>
              <a:rPr lang="en-US" altLang="hu-HU">
                <a:ea typeface="ＭＳ Ｐゴシック" panose="020B0600070205080204" pitchFamily="34" charset="-128"/>
              </a:rPr>
              <a:t>Presentation at a glance…</a:t>
            </a:r>
            <a:endParaRPr lang="hu-HU" altLang="hu-HU">
              <a:ea typeface="ＭＳ Ｐゴシック" panose="020B0600070205080204" pitchFamily="34" charset="-128"/>
            </a:endParaRPr>
          </a:p>
        </p:txBody>
      </p:sp>
      <p:sp>
        <p:nvSpPr>
          <p:cNvPr id="13315" name="Content Placeholder 1">
            <a:extLst>
              <a:ext uri="{FF2B5EF4-FFF2-40B4-BE49-F238E27FC236}">
                <a16:creationId xmlns:a16="http://schemas.microsoft.com/office/drawing/2014/main" id="{2282F257-6912-44CF-97D9-EBAC7830979F}"/>
              </a:ext>
            </a:extLst>
          </p:cNvPr>
          <p:cNvSpPr>
            <a:spLocks noGrp="1" noChangeArrowheads="1"/>
          </p:cNvSpPr>
          <p:nvPr>
            <p:ph sz="half" idx="1"/>
          </p:nvPr>
        </p:nvSpPr>
        <p:spPr>
          <a:xfrm>
            <a:off x="320675" y="1069975"/>
            <a:ext cx="4175125" cy="5367338"/>
          </a:xfrm>
        </p:spPr>
        <p:txBody>
          <a:bodyPr/>
          <a:lstStyle/>
          <a:p>
            <a:r>
              <a:rPr lang="en-US" altLang="hu-HU" dirty="0">
                <a:ea typeface="ＭＳ Ｐゴシック" panose="020B0600070205080204" pitchFamily="34" charset="-128"/>
              </a:rPr>
              <a:t>Introduction</a:t>
            </a:r>
          </a:p>
          <a:p>
            <a:r>
              <a:rPr lang="en-US" altLang="hu-HU" dirty="0">
                <a:ea typeface="ＭＳ Ｐゴシック" panose="020B0600070205080204" pitchFamily="34" charset="-128"/>
              </a:rPr>
              <a:t>Existing courses</a:t>
            </a:r>
          </a:p>
          <a:p>
            <a:r>
              <a:rPr lang="en-US" altLang="hu-HU" dirty="0">
                <a:ea typeface="ＭＳ Ｐゴシック" panose="020B0600070205080204" pitchFamily="34" charset="-128"/>
              </a:rPr>
              <a:t>Work packages</a:t>
            </a:r>
          </a:p>
          <a:p>
            <a:r>
              <a:rPr lang="en-US" altLang="hu-HU" dirty="0">
                <a:ea typeface="ＭＳ Ｐゴシック" panose="020B0600070205080204" pitchFamily="34" charset="-128"/>
              </a:rPr>
              <a:t>Curriculum development</a:t>
            </a:r>
          </a:p>
          <a:p>
            <a:r>
              <a:rPr lang="en-US" altLang="hu-HU" dirty="0">
                <a:ea typeface="ＭＳ Ｐゴシック" panose="020B0600070205080204" pitchFamily="34" charset="-128"/>
              </a:rPr>
              <a:t>Laboratory development</a:t>
            </a:r>
          </a:p>
          <a:p>
            <a:r>
              <a:rPr lang="en-US" altLang="hu-HU" dirty="0">
                <a:ea typeface="ＭＳ Ｐゴシック" panose="020B0600070205080204" pitchFamily="34" charset="-128"/>
              </a:rPr>
              <a:t>Supporting work packages</a:t>
            </a:r>
            <a:endParaRPr lang="hu-HU" altLang="hu-HU" dirty="0">
              <a:ea typeface="ＭＳ Ｐゴシック" panose="020B0600070205080204" pitchFamily="34" charset="-128"/>
            </a:endParaRPr>
          </a:p>
        </p:txBody>
      </p:sp>
      <p:sp>
        <p:nvSpPr>
          <p:cNvPr id="5" name="Date Placeholder 4">
            <a:extLst>
              <a:ext uri="{FF2B5EF4-FFF2-40B4-BE49-F238E27FC236}">
                <a16:creationId xmlns:a16="http://schemas.microsoft.com/office/drawing/2014/main" id="{00A149F9-DADF-4CFC-B90C-A77189B968E6}"/>
              </a:ext>
            </a:extLst>
          </p:cNvPr>
          <p:cNvSpPr>
            <a:spLocks noGrp="1"/>
          </p:cNvSpPr>
          <p:nvPr>
            <p:ph type="dt" sz="quarter" idx="10"/>
          </p:nvPr>
        </p:nvSpPr>
        <p:spPr/>
        <p:txBody>
          <a:bodyPr/>
          <a:lstStyle/>
          <a:p>
            <a:pPr>
              <a:defRPr/>
            </a:pPr>
            <a:r>
              <a:rPr lang="en-US"/>
              <a:t>ISSES 2017-2020, Erasmus+ CBHE</a:t>
            </a:r>
            <a:endParaRPr lang="hu-HU"/>
          </a:p>
        </p:txBody>
      </p:sp>
      <p:sp>
        <p:nvSpPr>
          <p:cNvPr id="13317" name="Slide Number Placeholder 3">
            <a:extLst>
              <a:ext uri="{FF2B5EF4-FFF2-40B4-BE49-F238E27FC236}">
                <a16:creationId xmlns:a16="http://schemas.microsoft.com/office/drawing/2014/main" id="{05135490-5464-4B4D-B214-F306C5BA44F0}"/>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2E5FD5-308C-4616-96DE-DF9A9D35A3B2}" type="slidenum">
              <a:rPr lang="hu-HU" altLang="en-US" smtClean="0">
                <a:solidFill>
                  <a:schemeClr val="bg1"/>
                </a:solidFill>
              </a:rPr>
              <a:pPr/>
              <a:t>2</a:t>
            </a:fld>
            <a:endParaRPr lang="hu-HU" altLang="en-US">
              <a:solidFill>
                <a:schemeClr val="bg1"/>
              </a:solidFill>
            </a:endParaRPr>
          </a:p>
        </p:txBody>
      </p:sp>
      <p:pic>
        <p:nvPicPr>
          <p:cNvPr id="13318" name="Picture 1" descr="Google_Algorithm_Updates.jpg">
            <a:extLst>
              <a:ext uri="{FF2B5EF4-FFF2-40B4-BE49-F238E27FC236}">
                <a16:creationId xmlns:a16="http://schemas.microsoft.com/office/drawing/2014/main" id="{1290DE85-81C8-423E-833C-5B42D082F02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933575"/>
            <a:ext cx="4164013" cy="3640138"/>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FFB2FC-EC3C-4EB9-AE7C-5C61397F18E6}"/>
              </a:ext>
            </a:extLst>
          </p:cNvPr>
          <p:cNvSpPr>
            <a:spLocks noGrp="1"/>
          </p:cNvSpPr>
          <p:nvPr>
            <p:ph idx="1"/>
          </p:nvPr>
        </p:nvSpPr>
        <p:spPr/>
        <p:txBody>
          <a:bodyPr/>
          <a:lstStyle/>
          <a:p>
            <a:r>
              <a:rPr lang="en-US" dirty="0"/>
              <a:t>Laboratory Development Plan (LDP) in WP1</a:t>
            </a:r>
          </a:p>
          <a:p>
            <a:pPr lvl="1"/>
            <a:r>
              <a:rPr lang="en-US" i="1" dirty="0"/>
              <a:t>The LDP will be written in English and published as a PDF document of 15 pages.</a:t>
            </a:r>
          </a:p>
          <a:p>
            <a:r>
              <a:rPr lang="en-US" dirty="0"/>
              <a:t>Minimum set of elements of laboratory designs</a:t>
            </a:r>
          </a:p>
          <a:p>
            <a:r>
              <a:rPr lang="en-US" dirty="0"/>
              <a:t>Measuring lab implementation status – based on the RISC (output 1.2)</a:t>
            </a:r>
          </a:p>
          <a:p>
            <a:endParaRPr lang="en-US" dirty="0"/>
          </a:p>
          <a:p>
            <a:r>
              <a:rPr lang="en-US" dirty="0"/>
              <a:t>Additional questions:</a:t>
            </a:r>
          </a:p>
          <a:p>
            <a:pPr lvl="1"/>
            <a:r>
              <a:rPr lang="en-US" dirty="0"/>
              <a:t>Will we be ready to do public procurement in November 2018? </a:t>
            </a:r>
          </a:p>
          <a:p>
            <a:pPr lvl="1"/>
            <a:r>
              <a:rPr lang="en-US" dirty="0"/>
              <a:t>Is it too late to have the hardware and software in 2019/Q3?</a:t>
            </a:r>
            <a:endParaRPr lang="hu-HU" dirty="0"/>
          </a:p>
        </p:txBody>
      </p:sp>
      <p:sp>
        <p:nvSpPr>
          <p:cNvPr id="3" name="Title 2">
            <a:extLst>
              <a:ext uri="{FF2B5EF4-FFF2-40B4-BE49-F238E27FC236}">
                <a16:creationId xmlns:a16="http://schemas.microsoft.com/office/drawing/2014/main" id="{7F9B9270-D6DD-43A7-8F43-A50E3C3290E0}"/>
              </a:ext>
            </a:extLst>
          </p:cNvPr>
          <p:cNvSpPr>
            <a:spLocks noGrp="1"/>
          </p:cNvSpPr>
          <p:nvPr>
            <p:ph type="title"/>
          </p:nvPr>
        </p:nvSpPr>
        <p:spPr/>
        <p:txBody>
          <a:bodyPr/>
          <a:lstStyle/>
          <a:p>
            <a:r>
              <a:rPr lang="en-US" dirty="0"/>
              <a:t>WP3 Outputs</a:t>
            </a:r>
            <a:endParaRPr lang="hu-HU" dirty="0"/>
          </a:p>
        </p:txBody>
      </p:sp>
      <p:sp>
        <p:nvSpPr>
          <p:cNvPr id="4" name="Slide Number Placeholder 3">
            <a:extLst>
              <a:ext uri="{FF2B5EF4-FFF2-40B4-BE49-F238E27FC236}">
                <a16:creationId xmlns:a16="http://schemas.microsoft.com/office/drawing/2014/main" id="{4909F00F-1337-4939-8461-2DEE47F0076B}"/>
              </a:ext>
            </a:extLst>
          </p:cNvPr>
          <p:cNvSpPr>
            <a:spLocks noGrp="1"/>
          </p:cNvSpPr>
          <p:nvPr>
            <p:ph type="sldNum" sz="quarter" idx="10"/>
          </p:nvPr>
        </p:nvSpPr>
        <p:spPr/>
        <p:txBody>
          <a:bodyPr/>
          <a:lstStyle/>
          <a:p>
            <a:pPr>
              <a:defRPr/>
            </a:pPr>
            <a:fld id="{9538C544-A960-4AA5-B484-6323865FCA31}" type="slidenum">
              <a:rPr lang="hu-HU" altLang="en-US" smtClean="0"/>
              <a:pPr>
                <a:defRPr/>
              </a:pPr>
              <a:t>20</a:t>
            </a:fld>
            <a:endParaRPr lang="hu-HU" altLang="en-US"/>
          </a:p>
        </p:txBody>
      </p:sp>
      <p:sp>
        <p:nvSpPr>
          <p:cNvPr id="5" name="Date Placeholder 4">
            <a:extLst>
              <a:ext uri="{FF2B5EF4-FFF2-40B4-BE49-F238E27FC236}">
                <a16:creationId xmlns:a16="http://schemas.microsoft.com/office/drawing/2014/main" id="{05BD8CA1-233B-4C6C-9B19-AB56ABFAECB9}"/>
              </a:ext>
            </a:extLst>
          </p:cNvPr>
          <p:cNvSpPr>
            <a:spLocks noGrp="1"/>
          </p:cNvSpPr>
          <p:nvPr>
            <p:ph type="dt" sz="half" idx="12"/>
          </p:nvPr>
        </p:nvSpPr>
        <p:spPr/>
        <p:txBody>
          <a:bodyPr/>
          <a:lstStyle/>
          <a:p>
            <a:pPr>
              <a:defRPr/>
            </a:pPr>
            <a:r>
              <a:rPr lang="en-US"/>
              <a:t>ISSES 2017-2020, Erasmus+ CBHE</a:t>
            </a:r>
            <a:endParaRPr lang="hu-HU"/>
          </a:p>
        </p:txBody>
      </p:sp>
    </p:spTree>
    <p:extLst>
      <p:ext uri="{BB962C8B-B14F-4D97-AF65-F5344CB8AC3E}">
        <p14:creationId xmlns:p14="http://schemas.microsoft.com/office/powerpoint/2010/main" val="219214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D99-3327-4FAA-8F2B-DD83234244E8}"/>
              </a:ext>
            </a:extLst>
          </p:cNvPr>
          <p:cNvSpPr>
            <a:spLocks noGrp="1"/>
          </p:cNvSpPr>
          <p:nvPr>
            <p:ph type="title"/>
          </p:nvPr>
        </p:nvSpPr>
        <p:spPr/>
        <p:txBody>
          <a:bodyPr/>
          <a:lstStyle/>
          <a:p>
            <a:pPr>
              <a:defRPr/>
            </a:pPr>
            <a:r>
              <a:rPr lang="en-US" dirty="0"/>
              <a:t>Supporting Work Packages</a:t>
            </a:r>
            <a:endParaRPr lang="hu-HU" dirty="0"/>
          </a:p>
        </p:txBody>
      </p:sp>
      <p:sp>
        <p:nvSpPr>
          <p:cNvPr id="18435" name="Text Placeholder 2">
            <a:extLst>
              <a:ext uri="{FF2B5EF4-FFF2-40B4-BE49-F238E27FC236}">
                <a16:creationId xmlns:a16="http://schemas.microsoft.com/office/drawing/2014/main" id="{1921ACDD-8EEA-4CAC-92AD-0100581C9724}"/>
              </a:ext>
            </a:extLst>
          </p:cNvPr>
          <p:cNvSpPr>
            <a:spLocks noGrp="1" noChangeArrowheads="1"/>
          </p:cNvSpPr>
          <p:nvPr>
            <p:ph type="body" idx="1"/>
          </p:nvPr>
        </p:nvSpPr>
        <p:spPr/>
        <p:txBody>
          <a:bodyPr/>
          <a:lstStyle/>
          <a:p>
            <a:r>
              <a:rPr lang="en-US" altLang="hu-HU">
                <a:ea typeface="ＭＳ Ｐゴシック" panose="020B0600070205080204" pitchFamily="34" charset="-128"/>
              </a:rPr>
              <a:t>Information Security Services Education in Serbia (ISSES)</a:t>
            </a:r>
            <a:endParaRPr lang="hu-HU" altLang="hu-HU">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B982206-994F-4E63-A237-6C09FFBECAE8}"/>
              </a:ext>
            </a:extLst>
          </p:cNvPr>
          <p:cNvSpPr>
            <a:spLocks noGrp="1"/>
          </p:cNvSpPr>
          <p:nvPr>
            <p:ph type="dt" sz="quarter" idx="10"/>
          </p:nvPr>
        </p:nvSpPr>
        <p:spPr/>
        <p:txBody>
          <a:bodyPr/>
          <a:lstStyle/>
          <a:p>
            <a:pPr>
              <a:defRPr/>
            </a:pPr>
            <a:r>
              <a:rPr lang="en-US"/>
              <a:t>ISSES 2017-2020, Erasmus+ CBHE</a:t>
            </a:r>
            <a:endParaRPr lang="hu-HU"/>
          </a:p>
        </p:txBody>
      </p:sp>
      <p:sp>
        <p:nvSpPr>
          <p:cNvPr id="18437" name="Slide Number Placeholder 4">
            <a:extLst>
              <a:ext uri="{FF2B5EF4-FFF2-40B4-BE49-F238E27FC236}">
                <a16:creationId xmlns:a16="http://schemas.microsoft.com/office/drawing/2014/main" id="{F5BC1AE3-F067-4750-8564-D52F8654840B}"/>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F595C0-6A05-490A-8C73-44EA9553D4B0}" type="slidenum">
              <a:rPr lang="hu-HU" altLang="en-US" smtClean="0">
                <a:solidFill>
                  <a:schemeClr val="bg1"/>
                </a:solidFill>
              </a:rPr>
              <a:pPr/>
              <a:t>21</a:t>
            </a:fld>
            <a:endParaRPr lang="hu-HU" altLang="en-US">
              <a:solidFill>
                <a:schemeClr val="bg1"/>
              </a:solidFill>
            </a:endParaRPr>
          </a:p>
        </p:txBody>
      </p:sp>
    </p:spTree>
    <p:extLst>
      <p:ext uri="{BB962C8B-B14F-4D97-AF65-F5344CB8AC3E}">
        <p14:creationId xmlns:p14="http://schemas.microsoft.com/office/powerpoint/2010/main" val="1088901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4FF893F4-B806-4FB3-A7AC-35B6AA40C183}"/>
              </a:ext>
            </a:extLst>
          </p:cNvPr>
          <p:cNvSpPr>
            <a:spLocks noGrp="1" noChangeArrowheads="1"/>
          </p:cNvSpPr>
          <p:nvPr>
            <p:ph type="title"/>
          </p:nvPr>
        </p:nvSpPr>
        <p:spPr>
          <a:xfrm>
            <a:off x="1116013" y="76200"/>
            <a:ext cx="6943725" cy="792163"/>
          </a:xfrm>
        </p:spPr>
        <p:txBody>
          <a:bodyPr/>
          <a:lstStyle/>
          <a:p>
            <a:r>
              <a:rPr lang="en-US" altLang="hu-HU" sz="2800">
                <a:ea typeface="ＭＳ Ｐゴシック" panose="020B0600070205080204" pitchFamily="34" charset="-128"/>
              </a:rPr>
              <a:t>WP4 – Program Development (UBG)</a:t>
            </a:r>
            <a:endParaRPr lang="hu-HU" altLang="hu-HU" sz="280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601CDDD5-4111-4019-BE7C-643205E9A0C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81FD1E3-F4FB-436F-BE89-30CECC645A7C}" type="slidenum">
              <a:rPr lang="hu-HU" altLang="en-US" smtClean="0">
                <a:solidFill>
                  <a:schemeClr val="bg1"/>
                </a:solidFill>
              </a:rPr>
              <a:pPr/>
              <a:t>22</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sp>
        <p:nvSpPr>
          <p:cNvPr id="2" name="Content Placeholder 1">
            <a:extLst>
              <a:ext uri="{FF2B5EF4-FFF2-40B4-BE49-F238E27FC236}">
                <a16:creationId xmlns:a16="http://schemas.microsoft.com/office/drawing/2014/main" id="{56316E9E-69CA-4767-B33B-A2A9AA260AC1}"/>
              </a:ext>
            </a:extLst>
          </p:cNvPr>
          <p:cNvSpPr>
            <a:spLocks noGrp="1"/>
          </p:cNvSpPr>
          <p:nvPr>
            <p:ph idx="1"/>
          </p:nvPr>
        </p:nvSpPr>
        <p:spPr/>
        <p:txBody>
          <a:bodyPr/>
          <a:lstStyle/>
          <a:p>
            <a:r>
              <a:rPr lang="en-US" dirty="0"/>
              <a:t>Introduce new MSc programs in information security at 3 out of 4 Serbian HEIs involved </a:t>
            </a:r>
          </a:p>
          <a:p>
            <a:r>
              <a:rPr lang="en-US" dirty="0"/>
              <a:t>With the support of ISSES, VTS will introduce its 1</a:t>
            </a:r>
            <a:r>
              <a:rPr lang="en-US" baseline="30000" dirty="0"/>
              <a:t>st</a:t>
            </a:r>
            <a:r>
              <a:rPr lang="en-US" dirty="0"/>
              <a:t> MSc program</a:t>
            </a:r>
            <a:endParaRPr lang="hu-HU" dirty="0"/>
          </a:p>
        </p:txBody>
      </p:sp>
      <p:graphicFrame>
        <p:nvGraphicFramePr>
          <p:cNvPr id="7" name="Content Placeholder 8">
            <a:extLst>
              <a:ext uri="{FF2B5EF4-FFF2-40B4-BE49-F238E27FC236}">
                <a16:creationId xmlns:a16="http://schemas.microsoft.com/office/drawing/2014/main" id="{1C1E500F-5B8A-4786-920A-2686D3ED5EA9}"/>
              </a:ext>
            </a:extLst>
          </p:cNvPr>
          <p:cNvGraphicFramePr>
            <a:graphicFrameLocks/>
          </p:cNvGraphicFramePr>
          <p:nvPr>
            <p:extLst>
              <p:ext uri="{D42A27DB-BD31-4B8C-83A1-F6EECF244321}">
                <p14:modId xmlns:p14="http://schemas.microsoft.com/office/powerpoint/2010/main" val="971479510"/>
              </p:ext>
            </p:extLst>
          </p:nvPr>
        </p:nvGraphicFramePr>
        <p:xfrm>
          <a:off x="522287" y="2895600"/>
          <a:ext cx="7932738" cy="1916049"/>
        </p:xfrm>
        <a:graphic>
          <a:graphicData uri="http://schemas.openxmlformats.org/drawingml/2006/table">
            <a:tbl>
              <a:tblPr>
                <a:tableStyleId>{F5AB1C69-6EDB-4FF4-983F-18BD219EF322}</a:tableStyleId>
              </a:tblPr>
              <a:tblGrid>
                <a:gridCol w="582856">
                  <a:extLst>
                    <a:ext uri="{9D8B030D-6E8A-4147-A177-3AD203B41FA5}">
                      <a16:colId xmlns:a16="http://schemas.microsoft.com/office/drawing/2014/main" val="2447543471"/>
                    </a:ext>
                  </a:extLst>
                </a:gridCol>
                <a:gridCol w="5671619">
                  <a:extLst>
                    <a:ext uri="{9D8B030D-6E8A-4147-A177-3AD203B41FA5}">
                      <a16:colId xmlns:a16="http://schemas.microsoft.com/office/drawing/2014/main" val="4293150836"/>
                    </a:ext>
                  </a:extLst>
                </a:gridCol>
                <a:gridCol w="1678263">
                  <a:extLst>
                    <a:ext uri="{9D8B030D-6E8A-4147-A177-3AD203B41FA5}">
                      <a16:colId xmlns:a16="http://schemas.microsoft.com/office/drawing/2014/main" val="1222619123"/>
                    </a:ext>
                  </a:extLst>
                </a:gridCol>
              </a:tblGrid>
              <a:tr h="384869">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extLst>
                  <a:ext uri="{0D108BD9-81ED-4DB2-BD59-A6C34878D82A}">
                    <a16:rowId xmlns:a16="http://schemas.microsoft.com/office/drawing/2014/main" val="697007347"/>
                  </a:ext>
                </a:extLst>
              </a:tr>
              <a:tr h="474113">
                <a:tc>
                  <a:txBody>
                    <a:bodyPr/>
                    <a:lstStyle/>
                    <a:p>
                      <a:pPr algn="l" fontAlgn="b"/>
                      <a:r>
                        <a:rPr lang="hu-HU" sz="1800" b="0" i="0" u="none" strike="noStrike">
                          <a:solidFill>
                            <a:srgbClr val="000000"/>
                          </a:solidFill>
                          <a:effectLst/>
                          <a:latin typeface="Calibri" panose="020F0502020204030204" pitchFamily="34" charset="0"/>
                        </a:rPr>
                        <a:t>4.1</a:t>
                      </a:r>
                    </a:p>
                  </a:txBody>
                  <a:tcPr marL="9525" marR="9525" marT="9527" marB="0" anchor="b"/>
                </a:tc>
                <a:tc>
                  <a:txBody>
                    <a:bodyPr/>
                    <a:lstStyle/>
                    <a:p>
                      <a:pPr algn="l" fontAlgn="b"/>
                      <a:r>
                        <a:rPr lang="en-US" sz="1800" b="0" i="0" u="none" strike="noStrike" dirty="0">
                          <a:solidFill>
                            <a:srgbClr val="000000"/>
                          </a:solidFill>
                          <a:effectLst/>
                          <a:latin typeface="Calibri" panose="020F0502020204030204" pitchFamily="34" charset="0"/>
                        </a:rPr>
                        <a:t>MSc Program: Information Security in Critical Infrastructures</a:t>
                      </a:r>
                    </a:p>
                  </a:txBody>
                  <a:tcPr marL="9525" marR="9525" marT="9527" marB="0" anchor="b"/>
                </a:tc>
                <a:tc>
                  <a:txBody>
                    <a:bodyPr/>
                    <a:lstStyle/>
                    <a:p>
                      <a:pPr algn="l" fontAlgn="b"/>
                      <a:r>
                        <a:rPr lang="hu-HU" sz="1800" b="0" i="0" u="none" strike="noStrike">
                          <a:solidFill>
                            <a:srgbClr val="000000"/>
                          </a:solidFill>
                          <a:effectLst/>
                          <a:latin typeface="Calibri" panose="020F0502020204030204" pitchFamily="34" charset="0"/>
                        </a:rPr>
                        <a:t>UNS</a:t>
                      </a:r>
                    </a:p>
                  </a:txBody>
                  <a:tcPr marL="9525" marR="9525" marT="9527" marB="0" anchor="b"/>
                </a:tc>
                <a:extLst>
                  <a:ext uri="{0D108BD9-81ED-4DB2-BD59-A6C34878D82A}">
                    <a16:rowId xmlns:a16="http://schemas.microsoft.com/office/drawing/2014/main" val="1027003697"/>
                  </a:ext>
                </a:extLst>
              </a:tr>
              <a:tr h="498763">
                <a:tc>
                  <a:txBody>
                    <a:bodyPr/>
                    <a:lstStyle/>
                    <a:p>
                      <a:pPr algn="l" fontAlgn="b"/>
                      <a:r>
                        <a:rPr lang="hu-HU" sz="1800" b="0" i="0" u="none" strike="noStrike">
                          <a:solidFill>
                            <a:srgbClr val="000000"/>
                          </a:solidFill>
                          <a:effectLst/>
                          <a:latin typeface="Calibri" panose="020F0502020204030204" pitchFamily="34" charset="0"/>
                        </a:rPr>
                        <a:t>4.2</a:t>
                      </a:r>
                    </a:p>
                  </a:txBody>
                  <a:tcPr marL="9525" marR="9525" marT="9527" marB="0" anchor="b">
                    <a:solidFill>
                      <a:schemeClr val="accent3">
                        <a:lumMod val="40000"/>
                        <a:lumOff val="60000"/>
                      </a:schemeClr>
                    </a:solidFill>
                  </a:tcPr>
                </a:tc>
                <a:tc>
                  <a:txBody>
                    <a:bodyPr/>
                    <a:lstStyle/>
                    <a:p>
                      <a:pPr algn="l" fontAlgn="b"/>
                      <a:r>
                        <a:rPr lang="en-US" sz="1800" b="0" i="0" u="none" strike="noStrike">
                          <a:solidFill>
                            <a:srgbClr val="000000"/>
                          </a:solidFill>
                          <a:effectLst/>
                          <a:latin typeface="Calibri" panose="020F0502020204030204" pitchFamily="34" charset="0"/>
                        </a:rPr>
                        <a:t>MSc Program: Information Security and Digital Forensics</a:t>
                      </a:r>
                    </a:p>
                  </a:txBody>
                  <a:tcPr marL="9525" marR="9525" marT="9527"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UB/FON</a:t>
                      </a:r>
                    </a:p>
                  </a:txBody>
                  <a:tcPr marL="9525" marR="9525" marT="9527" marB="0" anchor="b">
                    <a:solidFill>
                      <a:schemeClr val="accent3">
                        <a:lumMod val="40000"/>
                        <a:lumOff val="60000"/>
                      </a:schemeClr>
                    </a:solidFill>
                  </a:tcPr>
                </a:tc>
                <a:extLst>
                  <a:ext uri="{0D108BD9-81ED-4DB2-BD59-A6C34878D82A}">
                    <a16:rowId xmlns:a16="http://schemas.microsoft.com/office/drawing/2014/main" val="2983251323"/>
                  </a:ext>
                </a:extLst>
              </a:tr>
              <a:tr h="558304">
                <a:tc>
                  <a:txBody>
                    <a:bodyPr/>
                    <a:lstStyle/>
                    <a:p>
                      <a:pPr algn="l" fontAlgn="b"/>
                      <a:r>
                        <a:rPr lang="hu-HU" sz="1800" b="0" i="0" u="none" strike="noStrike">
                          <a:solidFill>
                            <a:srgbClr val="000000"/>
                          </a:solidFill>
                          <a:effectLst/>
                          <a:latin typeface="Calibri" panose="020F0502020204030204" pitchFamily="34" charset="0"/>
                        </a:rPr>
                        <a:t>4.3</a:t>
                      </a:r>
                    </a:p>
                  </a:txBody>
                  <a:tcPr marL="9525" marR="9525" marT="9527" marB="0" anchor="b"/>
                </a:tc>
                <a:tc>
                  <a:txBody>
                    <a:bodyPr/>
                    <a:lstStyle/>
                    <a:p>
                      <a:pPr algn="l" fontAlgn="b"/>
                      <a:r>
                        <a:rPr lang="en-US" sz="1800" b="0" i="0" u="none" strike="noStrike" dirty="0">
                          <a:solidFill>
                            <a:srgbClr val="000000"/>
                          </a:solidFill>
                          <a:effectLst/>
                          <a:latin typeface="Calibri" panose="020F0502020204030204" pitchFamily="34" charset="0"/>
                        </a:rPr>
                        <a:t>MSc Program: Security in the Cloud and Internet of Things</a:t>
                      </a:r>
                    </a:p>
                  </a:txBody>
                  <a:tcPr marL="9525" marR="9525" marT="9527" marB="0" anchor="b"/>
                </a:tc>
                <a:tc>
                  <a:txBody>
                    <a:bodyPr/>
                    <a:lstStyle/>
                    <a:p>
                      <a:pPr algn="l" fontAlgn="b"/>
                      <a:r>
                        <a:rPr lang="hu-HU" sz="1800" b="0" i="0" u="none" strike="noStrike" dirty="0">
                          <a:solidFill>
                            <a:srgbClr val="000000"/>
                          </a:solidFill>
                          <a:effectLst/>
                          <a:latin typeface="Calibri" panose="020F0502020204030204" pitchFamily="34" charset="0"/>
                        </a:rPr>
                        <a:t>VTS</a:t>
                      </a:r>
                    </a:p>
                  </a:txBody>
                  <a:tcPr marL="9525" marR="9525" marT="9527" marB="0" anchor="b"/>
                </a:tc>
                <a:extLst>
                  <a:ext uri="{0D108BD9-81ED-4DB2-BD59-A6C34878D82A}">
                    <a16:rowId xmlns:a16="http://schemas.microsoft.com/office/drawing/2014/main" val="100228472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56E25FA4-EB87-49D5-802F-899AAB4E06E9}"/>
              </a:ext>
            </a:extLst>
          </p:cNvPr>
          <p:cNvSpPr>
            <a:spLocks noGrp="1" noChangeArrowheads="1"/>
          </p:cNvSpPr>
          <p:nvPr>
            <p:ph type="title"/>
          </p:nvPr>
        </p:nvSpPr>
        <p:spPr>
          <a:xfrm>
            <a:off x="1116013" y="76200"/>
            <a:ext cx="6943725" cy="792163"/>
          </a:xfrm>
        </p:spPr>
        <p:txBody>
          <a:bodyPr/>
          <a:lstStyle/>
          <a:p>
            <a:r>
              <a:rPr lang="en-US" altLang="hu-HU" sz="3200">
                <a:ea typeface="ＭＳ Ｐゴシック" panose="020B0600070205080204" pitchFamily="34" charset="-128"/>
              </a:rPr>
              <a:t>WP</a:t>
            </a:r>
            <a:r>
              <a:rPr lang="hu-HU" altLang="hu-HU" sz="3200">
                <a:ea typeface="ＭＳ Ｐゴシック" panose="020B0600070205080204" pitchFamily="34" charset="-128"/>
              </a:rPr>
              <a:t>5</a:t>
            </a:r>
            <a:r>
              <a:rPr lang="en-US" altLang="hu-HU" sz="3200">
                <a:ea typeface="ＭＳ Ｐゴシック" panose="020B0600070205080204" pitchFamily="34" charset="-128"/>
              </a:rPr>
              <a:t> – Quality Plan (Polimi)</a:t>
            </a:r>
            <a:endParaRPr lang="hu-HU" altLang="hu-HU" sz="3200">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19277D93-574D-4FB7-9F8C-EEFC908F429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EFDBBA3-F95E-46C2-A79F-5BB18DE8D6AE}" type="slidenum">
              <a:rPr lang="hu-HU" altLang="en-US" smtClean="0">
                <a:solidFill>
                  <a:schemeClr val="bg1"/>
                </a:solidFill>
              </a:rPr>
              <a:pPr/>
              <a:t>23</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sp>
        <p:nvSpPr>
          <p:cNvPr id="2" name="Content Placeholder 1">
            <a:extLst>
              <a:ext uri="{FF2B5EF4-FFF2-40B4-BE49-F238E27FC236}">
                <a16:creationId xmlns:a16="http://schemas.microsoft.com/office/drawing/2014/main" id="{CF6AFB0E-5900-4DEB-9B30-0F090D026466}"/>
              </a:ext>
            </a:extLst>
          </p:cNvPr>
          <p:cNvSpPr>
            <a:spLocks noGrp="1"/>
          </p:cNvSpPr>
          <p:nvPr>
            <p:ph idx="1"/>
          </p:nvPr>
        </p:nvSpPr>
        <p:spPr/>
        <p:txBody>
          <a:bodyPr/>
          <a:lstStyle/>
          <a:p>
            <a:r>
              <a:rPr lang="en-US" dirty="0"/>
              <a:t>Necessary element in each Erasmus+ capacity building project</a:t>
            </a:r>
          </a:p>
          <a:p>
            <a:pPr lvl="1"/>
            <a:r>
              <a:rPr lang="en-US" dirty="0"/>
              <a:t>Internal and external quality monitoring throughout the project lifetime</a:t>
            </a:r>
          </a:p>
          <a:p>
            <a:r>
              <a:rPr lang="en-US" dirty="0"/>
              <a:t>Tied with the Repository of Information Security Concepts (RISC) developed in WP1 Preparation</a:t>
            </a:r>
            <a:endParaRPr lang="hu-HU" dirty="0"/>
          </a:p>
        </p:txBody>
      </p:sp>
      <p:graphicFrame>
        <p:nvGraphicFramePr>
          <p:cNvPr id="7" name="Content Placeholder 8">
            <a:extLst>
              <a:ext uri="{FF2B5EF4-FFF2-40B4-BE49-F238E27FC236}">
                <a16:creationId xmlns:a16="http://schemas.microsoft.com/office/drawing/2014/main" id="{D9A00706-D84F-4282-AEA4-F3B024454173}"/>
              </a:ext>
            </a:extLst>
          </p:cNvPr>
          <p:cNvGraphicFramePr>
            <a:graphicFrameLocks/>
          </p:cNvGraphicFramePr>
          <p:nvPr>
            <p:extLst>
              <p:ext uri="{D42A27DB-BD31-4B8C-83A1-F6EECF244321}">
                <p14:modId xmlns:p14="http://schemas.microsoft.com/office/powerpoint/2010/main" val="743967520"/>
              </p:ext>
            </p:extLst>
          </p:nvPr>
        </p:nvGraphicFramePr>
        <p:xfrm>
          <a:off x="605631" y="3752056"/>
          <a:ext cx="7932738" cy="2308224"/>
        </p:xfrm>
        <a:graphic>
          <a:graphicData uri="http://schemas.openxmlformats.org/drawingml/2006/table">
            <a:tbl>
              <a:tblPr>
                <a:tableStyleId>{F5AB1C69-6EDB-4FF4-983F-18BD219EF322}</a:tableStyleId>
              </a:tblPr>
              <a:tblGrid>
                <a:gridCol w="582856">
                  <a:extLst>
                    <a:ext uri="{9D8B030D-6E8A-4147-A177-3AD203B41FA5}">
                      <a16:colId xmlns:a16="http://schemas.microsoft.com/office/drawing/2014/main" val="2447543471"/>
                    </a:ext>
                  </a:extLst>
                </a:gridCol>
                <a:gridCol w="5671619">
                  <a:extLst>
                    <a:ext uri="{9D8B030D-6E8A-4147-A177-3AD203B41FA5}">
                      <a16:colId xmlns:a16="http://schemas.microsoft.com/office/drawing/2014/main" val="4293150836"/>
                    </a:ext>
                  </a:extLst>
                </a:gridCol>
                <a:gridCol w="1678263">
                  <a:extLst>
                    <a:ext uri="{9D8B030D-6E8A-4147-A177-3AD203B41FA5}">
                      <a16:colId xmlns:a16="http://schemas.microsoft.com/office/drawing/2014/main" val="1222619123"/>
                    </a:ext>
                  </a:extLst>
                </a:gridCol>
              </a:tblGrid>
              <a:tr h="384704">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3" marB="0" anchor="b">
                    <a:solidFill>
                      <a:schemeClr val="accent3">
                        <a:lumMod val="75000"/>
                      </a:schemeClr>
                    </a:solidFill>
                  </a:tcPr>
                </a:tc>
                <a:extLst>
                  <a:ext uri="{0D108BD9-81ED-4DB2-BD59-A6C34878D82A}">
                    <a16:rowId xmlns:a16="http://schemas.microsoft.com/office/drawing/2014/main" val="697007347"/>
                  </a:ext>
                </a:extLst>
              </a:tr>
              <a:tr h="384704">
                <a:tc>
                  <a:txBody>
                    <a:bodyPr/>
                    <a:lstStyle/>
                    <a:p>
                      <a:pPr algn="l" fontAlgn="b"/>
                      <a:r>
                        <a:rPr lang="hu-HU" sz="1800" b="0" i="0" u="none" strike="noStrike">
                          <a:solidFill>
                            <a:srgbClr val="000000"/>
                          </a:solidFill>
                          <a:effectLst/>
                          <a:latin typeface="Calibri" panose="020F0502020204030204" pitchFamily="34" charset="0"/>
                        </a:rPr>
                        <a:t>5.1</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Quality Plan</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Polimi</a:t>
                      </a:r>
                    </a:p>
                  </a:txBody>
                  <a:tcPr marL="9525" marR="9525" marT="9523" marB="0" anchor="b"/>
                </a:tc>
                <a:extLst>
                  <a:ext uri="{0D108BD9-81ED-4DB2-BD59-A6C34878D82A}">
                    <a16:rowId xmlns:a16="http://schemas.microsoft.com/office/drawing/2014/main" val="1027003697"/>
                  </a:ext>
                </a:extLst>
              </a:tr>
              <a:tr h="384704">
                <a:tc>
                  <a:txBody>
                    <a:bodyPr/>
                    <a:lstStyle/>
                    <a:p>
                      <a:pPr algn="l" fontAlgn="b"/>
                      <a:r>
                        <a:rPr lang="hu-HU" sz="1800" b="0" i="0" u="none" strike="noStrike">
                          <a:solidFill>
                            <a:srgbClr val="000000"/>
                          </a:solidFill>
                          <a:effectLst/>
                          <a:latin typeface="Calibri" panose="020F0502020204030204" pitchFamily="34" charset="0"/>
                        </a:rPr>
                        <a:t>5.2</a:t>
                      </a:r>
                    </a:p>
                  </a:txBody>
                  <a:tcPr marL="9525" marR="9525" marT="9523"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Annual Course Quality Report</a:t>
                      </a:r>
                    </a:p>
                  </a:txBody>
                  <a:tcPr marL="9525" marR="9525" marT="9523"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Polimi</a:t>
                      </a:r>
                    </a:p>
                  </a:txBody>
                  <a:tcPr marL="9525" marR="9525" marT="9523" marB="0" anchor="b">
                    <a:solidFill>
                      <a:schemeClr val="accent3">
                        <a:lumMod val="40000"/>
                        <a:lumOff val="60000"/>
                      </a:schemeClr>
                    </a:solidFill>
                  </a:tcPr>
                </a:tc>
                <a:extLst>
                  <a:ext uri="{0D108BD9-81ED-4DB2-BD59-A6C34878D82A}">
                    <a16:rowId xmlns:a16="http://schemas.microsoft.com/office/drawing/2014/main" val="2983251323"/>
                  </a:ext>
                </a:extLst>
              </a:tr>
              <a:tr h="384704">
                <a:tc>
                  <a:txBody>
                    <a:bodyPr/>
                    <a:lstStyle/>
                    <a:p>
                      <a:pPr algn="l" fontAlgn="b"/>
                      <a:r>
                        <a:rPr lang="hu-HU" sz="1800" b="0" i="0" u="none" strike="noStrike">
                          <a:solidFill>
                            <a:srgbClr val="000000"/>
                          </a:solidFill>
                          <a:effectLst/>
                          <a:latin typeface="Calibri" panose="020F0502020204030204" pitchFamily="34" charset="0"/>
                        </a:rPr>
                        <a:t>5.3</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Annual Laboratory Build Report</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BME</a:t>
                      </a:r>
                    </a:p>
                  </a:txBody>
                  <a:tcPr marL="9525" marR="9525" marT="9523" marB="0" anchor="b"/>
                </a:tc>
                <a:extLst>
                  <a:ext uri="{0D108BD9-81ED-4DB2-BD59-A6C34878D82A}">
                    <a16:rowId xmlns:a16="http://schemas.microsoft.com/office/drawing/2014/main" val="1002284727"/>
                  </a:ext>
                </a:extLst>
              </a:tr>
              <a:tr h="384704">
                <a:tc>
                  <a:txBody>
                    <a:bodyPr/>
                    <a:lstStyle/>
                    <a:p>
                      <a:pPr algn="l" fontAlgn="b"/>
                      <a:r>
                        <a:rPr lang="hu-HU" sz="1800" b="0" i="0" u="none" strike="noStrike">
                          <a:solidFill>
                            <a:srgbClr val="000000"/>
                          </a:solidFill>
                          <a:effectLst/>
                          <a:latin typeface="Calibri" panose="020F0502020204030204" pitchFamily="34" charset="0"/>
                        </a:rPr>
                        <a:t>5.4</a:t>
                      </a:r>
                    </a:p>
                  </a:txBody>
                  <a:tcPr marL="9525" marR="9525" marT="9523"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Quality Board Meeting</a:t>
                      </a:r>
                    </a:p>
                  </a:txBody>
                  <a:tcPr marL="9525" marR="9525" marT="9523"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 </a:t>
                      </a:r>
                    </a:p>
                  </a:txBody>
                  <a:tcPr marL="9525" marR="9525" marT="9523" marB="0" anchor="b">
                    <a:solidFill>
                      <a:schemeClr val="accent3">
                        <a:lumMod val="40000"/>
                        <a:lumOff val="60000"/>
                      </a:schemeClr>
                    </a:solidFill>
                  </a:tcPr>
                </a:tc>
                <a:extLst>
                  <a:ext uri="{0D108BD9-81ED-4DB2-BD59-A6C34878D82A}">
                    <a16:rowId xmlns:a16="http://schemas.microsoft.com/office/drawing/2014/main" val="254997011"/>
                  </a:ext>
                </a:extLst>
              </a:tr>
              <a:tr h="384704">
                <a:tc>
                  <a:txBody>
                    <a:bodyPr/>
                    <a:lstStyle/>
                    <a:p>
                      <a:pPr algn="l" fontAlgn="b"/>
                      <a:r>
                        <a:rPr lang="hu-HU" sz="1800" b="0" i="0" u="none" strike="noStrike">
                          <a:solidFill>
                            <a:srgbClr val="000000"/>
                          </a:solidFill>
                          <a:effectLst/>
                          <a:latin typeface="Calibri" panose="020F0502020204030204" pitchFamily="34" charset="0"/>
                        </a:rPr>
                        <a:t>5.5</a:t>
                      </a:r>
                    </a:p>
                  </a:txBody>
                  <a:tcPr marL="9525" marR="9525" marT="9523" marB="0" anchor="b"/>
                </a:tc>
                <a:tc>
                  <a:txBody>
                    <a:bodyPr/>
                    <a:lstStyle/>
                    <a:p>
                      <a:pPr algn="l" fontAlgn="b"/>
                      <a:r>
                        <a:rPr lang="hu-HU" sz="1800" b="0" i="0" u="none" strike="noStrike">
                          <a:solidFill>
                            <a:srgbClr val="000000"/>
                          </a:solidFill>
                          <a:effectLst/>
                          <a:latin typeface="Calibri" panose="020F0502020204030204" pitchFamily="34" charset="0"/>
                        </a:rPr>
                        <a:t>External Quality Assessment</a:t>
                      </a:r>
                    </a:p>
                  </a:txBody>
                  <a:tcPr marL="9525" marR="9525" marT="9523" marB="0" anchor="b"/>
                </a:tc>
                <a:tc>
                  <a:txBody>
                    <a:bodyPr/>
                    <a:lstStyle/>
                    <a:p>
                      <a:pPr algn="l" fontAlgn="b"/>
                      <a:r>
                        <a:rPr lang="hu-HU" sz="1800" b="0" i="0" u="none" strike="noStrike" dirty="0">
                          <a:solidFill>
                            <a:srgbClr val="000000"/>
                          </a:solidFill>
                          <a:effectLst/>
                          <a:latin typeface="Calibri" panose="020F0502020204030204" pitchFamily="34" charset="0"/>
                        </a:rPr>
                        <a:t>Polimi</a:t>
                      </a:r>
                    </a:p>
                  </a:txBody>
                  <a:tcPr marL="9525" marR="9525" marT="9523" marB="0" anchor="b"/>
                </a:tc>
                <a:extLst>
                  <a:ext uri="{0D108BD9-81ED-4DB2-BD59-A6C34878D82A}">
                    <a16:rowId xmlns:a16="http://schemas.microsoft.com/office/drawing/2014/main" val="27023034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a:extLst>
              <a:ext uri="{FF2B5EF4-FFF2-40B4-BE49-F238E27FC236}">
                <a16:creationId xmlns:a16="http://schemas.microsoft.com/office/drawing/2014/main" id="{1906F870-8E09-4E4A-AA12-B7BA789590A5}"/>
              </a:ext>
            </a:extLst>
          </p:cNvPr>
          <p:cNvSpPr>
            <a:spLocks noGrp="1" noChangeArrowheads="1"/>
          </p:cNvSpPr>
          <p:nvPr>
            <p:ph type="title"/>
          </p:nvPr>
        </p:nvSpPr>
        <p:spPr>
          <a:xfrm>
            <a:off x="1116013" y="76200"/>
            <a:ext cx="6943725" cy="792163"/>
          </a:xfrm>
        </p:spPr>
        <p:txBody>
          <a:bodyPr/>
          <a:lstStyle/>
          <a:p>
            <a:r>
              <a:rPr lang="en-US" altLang="hu-HU" sz="2400">
                <a:ea typeface="ＭＳ Ｐゴシック" panose="020B0600070205080204" pitchFamily="34" charset="-128"/>
              </a:rPr>
              <a:t>WP6 – Dissemination &amp; Exploitation (UBG)</a:t>
            </a:r>
            <a:endParaRPr lang="hu-HU" altLang="hu-HU" sz="240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1DB8F074-6C8D-4C28-A9DD-54719AC6CA80}"/>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BA3C80-947E-4E33-BBF6-CB96F563F849}" type="slidenum">
              <a:rPr lang="hu-HU" altLang="en-US" smtClean="0">
                <a:solidFill>
                  <a:schemeClr val="bg1"/>
                </a:solidFill>
              </a:rPr>
              <a:pPr/>
              <a:t>24</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FCA52258-7BD3-46B7-BA0F-DD806AAE9AD1}"/>
              </a:ext>
            </a:extLst>
          </p:cNvPr>
          <p:cNvGraphicFramePr>
            <a:graphicFrameLocks noGrp="1"/>
          </p:cNvGraphicFramePr>
          <p:nvPr>
            <p:ph idx="1"/>
          </p:nvPr>
        </p:nvGraphicFramePr>
        <p:xfrm>
          <a:off x="320675" y="1068388"/>
          <a:ext cx="7932738" cy="2867025"/>
        </p:xfrm>
        <a:graphic>
          <a:graphicData uri="http://schemas.openxmlformats.org/drawingml/2006/table">
            <a:tbl>
              <a:tblPr>
                <a:tableStyleId>{F5AB1C69-6EDB-4FF4-983F-18BD219EF322}</a:tableStyleId>
              </a:tblPr>
              <a:tblGrid>
                <a:gridCol w="582856">
                  <a:extLst>
                    <a:ext uri="{9D8B030D-6E8A-4147-A177-3AD203B41FA5}">
                      <a16:colId xmlns:a16="http://schemas.microsoft.com/office/drawing/2014/main" val="2447543471"/>
                    </a:ext>
                  </a:extLst>
                </a:gridCol>
                <a:gridCol w="5671619">
                  <a:extLst>
                    <a:ext uri="{9D8B030D-6E8A-4147-A177-3AD203B41FA5}">
                      <a16:colId xmlns:a16="http://schemas.microsoft.com/office/drawing/2014/main" val="4293150836"/>
                    </a:ext>
                  </a:extLst>
                </a:gridCol>
                <a:gridCol w="1678263">
                  <a:extLst>
                    <a:ext uri="{9D8B030D-6E8A-4147-A177-3AD203B41FA5}">
                      <a16:colId xmlns:a16="http://schemas.microsoft.com/office/drawing/2014/main" val="1222619123"/>
                    </a:ext>
                  </a:extLst>
                </a:gridCol>
              </a:tblGrid>
              <a:tr h="384803">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6" marB="0" anchor="b">
                    <a:solidFill>
                      <a:schemeClr val="accent3">
                        <a:lumMod val="75000"/>
                      </a:schemeClr>
                    </a:solidFill>
                  </a:tcPr>
                </a:tc>
                <a:extLst>
                  <a:ext uri="{0D108BD9-81ED-4DB2-BD59-A6C34878D82A}">
                    <a16:rowId xmlns:a16="http://schemas.microsoft.com/office/drawing/2014/main" val="697007347"/>
                  </a:ext>
                </a:extLst>
              </a:tr>
              <a:tr h="384803">
                <a:tc>
                  <a:txBody>
                    <a:bodyPr/>
                    <a:lstStyle/>
                    <a:p>
                      <a:pPr algn="l" fontAlgn="b"/>
                      <a:r>
                        <a:rPr lang="hu-HU" sz="1800" b="0" i="0" u="none" strike="noStrike">
                          <a:solidFill>
                            <a:srgbClr val="000000"/>
                          </a:solidFill>
                          <a:effectLst/>
                          <a:latin typeface="Calibri" panose="020F0502020204030204" pitchFamily="34" charset="0"/>
                        </a:rPr>
                        <a:t>6.1</a:t>
                      </a:r>
                    </a:p>
                  </a:txBody>
                  <a:tcPr marL="9525" marR="9525" marT="9526" marB="0" anchor="b"/>
                </a:tc>
                <a:tc>
                  <a:txBody>
                    <a:bodyPr/>
                    <a:lstStyle/>
                    <a:p>
                      <a:pPr algn="l" fontAlgn="b"/>
                      <a:r>
                        <a:rPr lang="hu-HU" sz="1800" b="0" i="0" u="none" strike="noStrike">
                          <a:solidFill>
                            <a:srgbClr val="000000"/>
                          </a:solidFill>
                          <a:effectLst/>
                          <a:latin typeface="Calibri" panose="020F0502020204030204" pitchFamily="34" charset="0"/>
                        </a:rPr>
                        <a:t>Dissemination Plan (DP)</a:t>
                      </a:r>
                    </a:p>
                  </a:txBody>
                  <a:tcPr marL="9525" marR="9525" marT="9526" marB="0" anchor="b"/>
                </a:tc>
                <a:tc>
                  <a:txBody>
                    <a:bodyPr/>
                    <a:lstStyle/>
                    <a:p>
                      <a:pPr algn="l" fontAlgn="b"/>
                      <a:r>
                        <a:rPr lang="hu-HU" sz="1800" b="0" i="0" u="none" strike="noStrike">
                          <a:solidFill>
                            <a:srgbClr val="000000"/>
                          </a:solidFill>
                          <a:effectLst/>
                          <a:latin typeface="Calibri" panose="020F0502020204030204" pitchFamily="34" charset="0"/>
                        </a:rPr>
                        <a:t>UB/ETF</a:t>
                      </a:r>
                    </a:p>
                  </a:txBody>
                  <a:tcPr marL="9525" marR="9525" marT="9526" marB="0" anchor="b"/>
                </a:tc>
                <a:extLst>
                  <a:ext uri="{0D108BD9-81ED-4DB2-BD59-A6C34878D82A}">
                    <a16:rowId xmlns:a16="http://schemas.microsoft.com/office/drawing/2014/main" val="1027003697"/>
                  </a:ext>
                </a:extLst>
              </a:tr>
              <a:tr h="384803">
                <a:tc>
                  <a:txBody>
                    <a:bodyPr/>
                    <a:lstStyle/>
                    <a:p>
                      <a:pPr algn="l" fontAlgn="b"/>
                      <a:r>
                        <a:rPr lang="hu-HU" sz="1800" b="0" i="0" u="none" strike="noStrike">
                          <a:solidFill>
                            <a:srgbClr val="000000"/>
                          </a:solidFill>
                          <a:effectLst/>
                          <a:latin typeface="Calibri" panose="020F0502020204030204" pitchFamily="34" charset="0"/>
                        </a:rPr>
                        <a:t>6.2</a:t>
                      </a:r>
                    </a:p>
                  </a:txBody>
                  <a:tcPr marL="9525" marR="9525" marT="9526"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Exploitation Plan (EP)</a:t>
                      </a:r>
                    </a:p>
                  </a:txBody>
                  <a:tcPr marL="9525" marR="9525" marT="9526"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UB/ETF</a:t>
                      </a:r>
                    </a:p>
                  </a:txBody>
                  <a:tcPr marL="9525" marR="9525" marT="9526" marB="0" anchor="b">
                    <a:solidFill>
                      <a:schemeClr val="accent3">
                        <a:lumMod val="40000"/>
                        <a:lumOff val="60000"/>
                      </a:schemeClr>
                    </a:solidFill>
                  </a:tcPr>
                </a:tc>
                <a:extLst>
                  <a:ext uri="{0D108BD9-81ED-4DB2-BD59-A6C34878D82A}">
                    <a16:rowId xmlns:a16="http://schemas.microsoft.com/office/drawing/2014/main" val="2983251323"/>
                  </a:ext>
                </a:extLst>
              </a:tr>
              <a:tr h="384803">
                <a:tc>
                  <a:txBody>
                    <a:bodyPr/>
                    <a:lstStyle/>
                    <a:p>
                      <a:pPr algn="l" fontAlgn="b"/>
                      <a:r>
                        <a:rPr lang="hu-HU" sz="1800" b="0" i="0" u="none" strike="noStrike">
                          <a:solidFill>
                            <a:srgbClr val="000000"/>
                          </a:solidFill>
                          <a:effectLst/>
                          <a:latin typeface="Calibri" panose="020F0502020204030204" pitchFamily="34" charset="0"/>
                        </a:rPr>
                        <a:t>6.3</a:t>
                      </a:r>
                    </a:p>
                  </a:txBody>
                  <a:tcPr marL="9525" marR="9525" marT="9526" marB="0" anchor="b"/>
                </a:tc>
                <a:tc>
                  <a:txBody>
                    <a:bodyPr/>
                    <a:lstStyle/>
                    <a:p>
                      <a:pPr algn="l" fontAlgn="b"/>
                      <a:r>
                        <a:rPr lang="hu-HU" sz="1800" b="0" i="0" u="none" strike="noStrike">
                          <a:solidFill>
                            <a:srgbClr val="000000"/>
                          </a:solidFill>
                          <a:effectLst/>
                          <a:latin typeface="Calibri" panose="020F0502020204030204" pitchFamily="34" charset="0"/>
                        </a:rPr>
                        <a:t>Annual Project Workshop</a:t>
                      </a:r>
                    </a:p>
                  </a:txBody>
                  <a:tcPr marL="9525" marR="9525" marT="9526" marB="0" anchor="b"/>
                </a:tc>
                <a:tc>
                  <a:txBody>
                    <a:bodyPr/>
                    <a:lstStyle/>
                    <a:p>
                      <a:pPr algn="l" fontAlgn="b"/>
                      <a:r>
                        <a:rPr lang="hu-HU" sz="1800" b="0" i="0" u="none" strike="noStrike">
                          <a:solidFill>
                            <a:srgbClr val="000000"/>
                          </a:solidFill>
                          <a:effectLst/>
                          <a:latin typeface="Calibri" panose="020F0502020204030204" pitchFamily="34" charset="0"/>
                        </a:rPr>
                        <a:t>UB/ETF</a:t>
                      </a:r>
                    </a:p>
                  </a:txBody>
                  <a:tcPr marL="9525" marR="9525" marT="9526" marB="0" anchor="b"/>
                </a:tc>
                <a:extLst>
                  <a:ext uri="{0D108BD9-81ED-4DB2-BD59-A6C34878D82A}">
                    <a16:rowId xmlns:a16="http://schemas.microsoft.com/office/drawing/2014/main" val="1002284727"/>
                  </a:ext>
                </a:extLst>
              </a:tr>
              <a:tr h="384803">
                <a:tc>
                  <a:txBody>
                    <a:bodyPr/>
                    <a:lstStyle/>
                    <a:p>
                      <a:pPr algn="l" fontAlgn="b"/>
                      <a:r>
                        <a:rPr lang="hu-HU" sz="1800" b="0" i="0" u="none" strike="noStrike">
                          <a:solidFill>
                            <a:srgbClr val="000000"/>
                          </a:solidFill>
                          <a:effectLst/>
                          <a:latin typeface="Calibri" panose="020F0502020204030204" pitchFamily="34" charset="0"/>
                        </a:rPr>
                        <a:t>6.4</a:t>
                      </a:r>
                    </a:p>
                  </a:txBody>
                  <a:tcPr marL="9525" marR="9525" marT="9526"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Mass Media Dissemination</a:t>
                      </a:r>
                    </a:p>
                  </a:txBody>
                  <a:tcPr marL="9525" marR="9525" marT="9526"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UB/ETF &amp; UNS</a:t>
                      </a:r>
                    </a:p>
                  </a:txBody>
                  <a:tcPr marL="9525" marR="9525" marT="9526" marB="0" anchor="b">
                    <a:solidFill>
                      <a:schemeClr val="accent3">
                        <a:lumMod val="40000"/>
                        <a:lumOff val="60000"/>
                      </a:schemeClr>
                    </a:solidFill>
                  </a:tcPr>
                </a:tc>
                <a:extLst>
                  <a:ext uri="{0D108BD9-81ED-4DB2-BD59-A6C34878D82A}">
                    <a16:rowId xmlns:a16="http://schemas.microsoft.com/office/drawing/2014/main" val="254997011"/>
                  </a:ext>
                </a:extLst>
              </a:tr>
              <a:tr h="558207">
                <a:tc>
                  <a:txBody>
                    <a:bodyPr/>
                    <a:lstStyle/>
                    <a:p>
                      <a:pPr algn="l" fontAlgn="b"/>
                      <a:r>
                        <a:rPr lang="hu-HU" sz="1800" b="0" i="0" u="none" strike="noStrike">
                          <a:solidFill>
                            <a:srgbClr val="000000"/>
                          </a:solidFill>
                          <a:effectLst/>
                          <a:latin typeface="Calibri" panose="020F0502020204030204" pitchFamily="34" charset="0"/>
                        </a:rPr>
                        <a:t>6.5</a:t>
                      </a:r>
                    </a:p>
                  </a:txBody>
                  <a:tcPr marL="9525" marR="9525" marT="9526" marB="0" anchor="b"/>
                </a:tc>
                <a:tc>
                  <a:txBody>
                    <a:bodyPr/>
                    <a:lstStyle/>
                    <a:p>
                      <a:pPr algn="l" fontAlgn="b"/>
                      <a:r>
                        <a:rPr lang="hu-HU" sz="1800" b="0" i="0" u="none" strike="noStrike" dirty="0">
                          <a:solidFill>
                            <a:srgbClr val="000000"/>
                          </a:solidFill>
                          <a:effectLst/>
                          <a:latin typeface="Calibri" panose="020F0502020204030204" pitchFamily="34" charset="0"/>
                        </a:rPr>
                        <a:t>Security Services Roundtable</a:t>
                      </a:r>
                    </a:p>
                  </a:txBody>
                  <a:tcPr marL="9525" marR="9525" marT="9526" marB="0" anchor="b"/>
                </a:tc>
                <a:tc>
                  <a:txBody>
                    <a:bodyPr/>
                    <a:lstStyle/>
                    <a:p>
                      <a:pPr algn="l" fontAlgn="b"/>
                      <a:r>
                        <a:rPr lang="hu-HU" sz="1800" b="0" i="0" u="none" strike="noStrike">
                          <a:solidFill>
                            <a:srgbClr val="000000"/>
                          </a:solidFill>
                          <a:effectLst/>
                          <a:latin typeface="Calibri" panose="020F0502020204030204" pitchFamily="34" charset="0"/>
                        </a:rPr>
                        <a:t>UB, UNS, UNI, VTS</a:t>
                      </a:r>
                    </a:p>
                  </a:txBody>
                  <a:tcPr marL="9525" marR="9525" marT="9526" marB="0" anchor="b"/>
                </a:tc>
                <a:extLst>
                  <a:ext uri="{0D108BD9-81ED-4DB2-BD59-A6C34878D82A}">
                    <a16:rowId xmlns:a16="http://schemas.microsoft.com/office/drawing/2014/main" val="2702303407"/>
                  </a:ext>
                </a:extLst>
              </a:tr>
              <a:tr h="384803">
                <a:tc>
                  <a:txBody>
                    <a:bodyPr/>
                    <a:lstStyle/>
                    <a:p>
                      <a:pPr algn="l" fontAlgn="b"/>
                      <a:r>
                        <a:rPr lang="hu-HU" sz="1800" b="0" i="0" u="none" strike="noStrike" dirty="0">
                          <a:solidFill>
                            <a:srgbClr val="000000"/>
                          </a:solidFill>
                          <a:effectLst/>
                          <a:latin typeface="Calibri" panose="020F0502020204030204" pitchFamily="34" charset="0"/>
                        </a:rPr>
                        <a:t>6.6</a:t>
                      </a:r>
                    </a:p>
                  </a:txBody>
                  <a:tcPr marL="9525" marR="9525" marT="9526" marB="0" anchor="b">
                    <a:solidFill>
                      <a:schemeClr val="accent3">
                        <a:lumMod val="40000"/>
                        <a:lumOff val="60000"/>
                      </a:schemeClr>
                    </a:solidFill>
                  </a:tcPr>
                </a:tc>
                <a:tc>
                  <a:txBody>
                    <a:bodyPr/>
                    <a:lstStyle/>
                    <a:p>
                      <a:pPr algn="l" fontAlgn="b"/>
                      <a:r>
                        <a:rPr lang="en-US" sz="1800" b="0" i="0" u="none" strike="noStrike" dirty="0">
                          <a:solidFill>
                            <a:srgbClr val="000000"/>
                          </a:solidFill>
                          <a:effectLst/>
                          <a:latin typeface="Calibri" panose="020F0502020204030204" pitchFamily="34" charset="0"/>
                        </a:rPr>
                        <a:t>Web portal setup and maintenance</a:t>
                      </a:r>
                    </a:p>
                  </a:txBody>
                  <a:tcPr marL="9525" marR="9525" marT="9526"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UB/ETF</a:t>
                      </a:r>
                    </a:p>
                  </a:txBody>
                  <a:tcPr marL="9525" marR="9525" marT="9526" marB="0" anchor="b">
                    <a:solidFill>
                      <a:schemeClr val="accent3">
                        <a:lumMod val="40000"/>
                        <a:lumOff val="60000"/>
                      </a:schemeClr>
                    </a:solidFill>
                  </a:tcPr>
                </a:tc>
                <a:extLst>
                  <a:ext uri="{0D108BD9-81ED-4DB2-BD59-A6C34878D82A}">
                    <a16:rowId xmlns:a16="http://schemas.microsoft.com/office/drawing/2014/main" val="180787722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a:extLst>
              <a:ext uri="{FF2B5EF4-FFF2-40B4-BE49-F238E27FC236}">
                <a16:creationId xmlns:a16="http://schemas.microsoft.com/office/drawing/2014/main" id="{F4A96C3D-2E08-4D37-A149-2032FE38F458}"/>
              </a:ext>
            </a:extLst>
          </p:cNvPr>
          <p:cNvSpPr>
            <a:spLocks noGrp="1" noChangeArrowheads="1"/>
          </p:cNvSpPr>
          <p:nvPr>
            <p:ph type="title"/>
          </p:nvPr>
        </p:nvSpPr>
        <p:spPr>
          <a:xfrm>
            <a:off x="1116013" y="76200"/>
            <a:ext cx="6943725" cy="792163"/>
          </a:xfrm>
        </p:spPr>
        <p:txBody>
          <a:bodyPr/>
          <a:lstStyle/>
          <a:p>
            <a:r>
              <a:rPr lang="en-US" altLang="hu-HU" sz="2400">
                <a:ea typeface="ＭＳ Ｐゴシック" panose="020B0600070205080204" pitchFamily="34" charset="-128"/>
              </a:rPr>
              <a:t>WP7 – Project Management (UNS)</a:t>
            </a:r>
            <a:endParaRPr lang="hu-HU" altLang="hu-HU" sz="240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03C7F97A-16C3-43A6-A1E5-46E83E48992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012C58B-442F-4E42-B635-89D3D4D87B45}" type="slidenum">
              <a:rPr lang="hu-HU" altLang="en-US" smtClean="0">
                <a:solidFill>
                  <a:schemeClr val="bg1"/>
                </a:solidFill>
              </a:rPr>
              <a:pPr/>
              <a:t>25</a:t>
            </a:fld>
            <a:endParaRPr lang="hu-HU" altLang="en-US">
              <a:solidFill>
                <a:schemeClr val="bg1"/>
              </a:solidFill>
            </a:endParaRPr>
          </a:p>
        </p:txBody>
      </p:sp>
      <p:sp>
        <p:nvSpPr>
          <p:cNvPr id="5" name="Date Placeholder 4">
            <a:extLst>
              <a:ext uri="{FF2B5EF4-FFF2-40B4-BE49-F238E27FC236}">
                <a16:creationId xmlns:a16="http://schemas.microsoft.com/office/drawing/2014/main" id="{FEC8262D-BA9F-48AB-9831-39F38873EB95}"/>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FCA52258-7BD3-46B7-BA0F-DD806AAE9AD1}"/>
              </a:ext>
            </a:extLst>
          </p:cNvPr>
          <p:cNvGraphicFramePr>
            <a:graphicFrameLocks noGrp="1"/>
          </p:cNvGraphicFramePr>
          <p:nvPr>
            <p:ph idx="1"/>
          </p:nvPr>
        </p:nvGraphicFramePr>
        <p:xfrm>
          <a:off x="320675" y="1068388"/>
          <a:ext cx="7932738" cy="2693985"/>
        </p:xfrm>
        <a:graphic>
          <a:graphicData uri="http://schemas.openxmlformats.org/drawingml/2006/table">
            <a:tbl>
              <a:tblPr>
                <a:tableStyleId>{F5AB1C69-6EDB-4FF4-983F-18BD219EF322}</a:tableStyleId>
              </a:tblPr>
              <a:tblGrid>
                <a:gridCol w="582856">
                  <a:extLst>
                    <a:ext uri="{9D8B030D-6E8A-4147-A177-3AD203B41FA5}">
                      <a16:colId xmlns:a16="http://schemas.microsoft.com/office/drawing/2014/main" val="2447543471"/>
                    </a:ext>
                  </a:extLst>
                </a:gridCol>
                <a:gridCol w="5671619">
                  <a:extLst>
                    <a:ext uri="{9D8B030D-6E8A-4147-A177-3AD203B41FA5}">
                      <a16:colId xmlns:a16="http://schemas.microsoft.com/office/drawing/2014/main" val="4293150836"/>
                    </a:ext>
                  </a:extLst>
                </a:gridCol>
                <a:gridCol w="1678263">
                  <a:extLst>
                    <a:ext uri="{9D8B030D-6E8A-4147-A177-3AD203B41FA5}">
                      <a16:colId xmlns:a16="http://schemas.microsoft.com/office/drawing/2014/main" val="1222619123"/>
                    </a:ext>
                  </a:extLst>
                </a:gridCol>
              </a:tblGrid>
              <a:tr h="384855">
                <a:tc>
                  <a:txBody>
                    <a:bodyPr/>
                    <a:lstStyle/>
                    <a:p>
                      <a:pPr algn="l" fontAlgn="b"/>
                      <a:r>
                        <a:rPr lang="hu-HU" sz="1800" b="1" u="none" strike="noStrike" dirty="0">
                          <a:solidFill>
                            <a:schemeClr val="bg1"/>
                          </a:solidFill>
                          <a:effectLst/>
                        </a:rPr>
                        <a:t>ID</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tc>
                  <a:txBody>
                    <a:bodyPr/>
                    <a:lstStyle/>
                    <a:p>
                      <a:pPr algn="l" fontAlgn="b"/>
                      <a:r>
                        <a:rPr lang="en-US" sz="1800" b="1" u="none" strike="noStrike" dirty="0">
                          <a:solidFill>
                            <a:schemeClr val="bg1"/>
                          </a:solidFill>
                          <a:effectLst/>
                        </a:rPr>
                        <a:t>Title</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tc>
                  <a:txBody>
                    <a:bodyPr/>
                    <a:lstStyle/>
                    <a:p>
                      <a:pPr algn="l" fontAlgn="b"/>
                      <a:r>
                        <a:rPr lang="en-US" sz="1800" b="1" u="none" strike="noStrike" dirty="0">
                          <a:solidFill>
                            <a:schemeClr val="bg1"/>
                          </a:solidFill>
                          <a:effectLst/>
                        </a:rPr>
                        <a:t>Institution</a:t>
                      </a:r>
                      <a:endParaRPr lang="hu-HU" sz="1800" b="1" i="0" u="none" strike="noStrike" dirty="0">
                        <a:solidFill>
                          <a:schemeClr val="bg1"/>
                        </a:solidFill>
                        <a:effectLst/>
                        <a:latin typeface="Calibri" panose="020F0502020204030204" pitchFamily="34" charset="0"/>
                      </a:endParaRPr>
                    </a:p>
                  </a:txBody>
                  <a:tcPr marL="9525" marR="9525" marT="9527" marB="0" anchor="b">
                    <a:solidFill>
                      <a:schemeClr val="accent3">
                        <a:lumMod val="75000"/>
                      </a:schemeClr>
                    </a:solidFill>
                  </a:tcPr>
                </a:tc>
                <a:extLst>
                  <a:ext uri="{0D108BD9-81ED-4DB2-BD59-A6C34878D82A}">
                    <a16:rowId xmlns:a16="http://schemas.microsoft.com/office/drawing/2014/main" val="697007347"/>
                  </a:ext>
                </a:extLst>
              </a:tr>
              <a:tr h="384855">
                <a:tc>
                  <a:txBody>
                    <a:bodyPr/>
                    <a:lstStyle/>
                    <a:p>
                      <a:pPr algn="l" fontAlgn="b"/>
                      <a:r>
                        <a:rPr lang="hu-HU" sz="1800" b="0" i="0" u="none" strike="noStrike">
                          <a:solidFill>
                            <a:srgbClr val="000000"/>
                          </a:solidFill>
                          <a:effectLst/>
                          <a:latin typeface="Calibri" panose="020F0502020204030204" pitchFamily="34" charset="0"/>
                        </a:rPr>
                        <a:t>7.1</a:t>
                      </a:r>
                    </a:p>
                  </a:txBody>
                  <a:tcPr marL="9525" marR="9525" marT="9527" marB="0" anchor="b"/>
                </a:tc>
                <a:tc>
                  <a:txBody>
                    <a:bodyPr/>
                    <a:lstStyle/>
                    <a:p>
                      <a:pPr algn="l" fontAlgn="b"/>
                      <a:r>
                        <a:rPr lang="hu-HU" sz="1800" b="0" i="0" u="none" strike="noStrike" dirty="0">
                          <a:solidFill>
                            <a:srgbClr val="000000"/>
                          </a:solidFill>
                          <a:effectLst/>
                          <a:latin typeface="Calibri" panose="020F0502020204030204" pitchFamily="34" charset="0"/>
                        </a:rPr>
                        <a:t>Brussels Kick-of Meeting</a:t>
                      </a:r>
                      <a:r>
                        <a:rPr lang="en-US" sz="1800" b="0" i="0" u="none" strike="noStrike" dirty="0">
                          <a:solidFill>
                            <a:srgbClr val="000000"/>
                          </a:solidFill>
                          <a:effectLst/>
                          <a:latin typeface="Calibri" panose="020F0502020204030204" pitchFamily="34" charset="0"/>
                        </a:rPr>
                        <a:t> – </a:t>
                      </a:r>
                      <a:r>
                        <a:rPr lang="en-US" sz="1800" b="0" i="0" u="none" strike="noStrike" dirty="0">
                          <a:solidFill>
                            <a:srgbClr val="FF6600"/>
                          </a:solidFill>
                          <a:effectLst/>
                          <a:latin typeface="Calibri" panose="020F0502020204030204" pitchFamily="34" charset="0"/>
                        </a:rPr>
                        <a:t>January 29-30, 2018</a:t>
                      </a:r>
                      <a:endParaRPr lang="hu-HU" sz="1800" b="0" i="0" u="none" strike="noStrike" dirty="0">
                        <a:solidFill>
                          <a:srgbClr val="FF6600"/>
                        </a:solidFill>
                        <a:effectLst/>
                        <a:latin typeface="Calibri" panose="020F0502020204030204" pitchFamily="34" charset="0"/>
                      </a:endParaRPr>
                    </a:p>
                  </a:txBody>
                  <a:tcPr marL="9525" marR="9525" marT="9527" marB="0" anchor="b"/>
                </a:tc>
                <a:tc>
                  <a:txBody>
                    <a:bodyPr/>
                    <a:lstStyle/>
                    <a:p>
                      <a:pPr algn="l" fontAlgn="b"/>
                      <a:r>
                        <a:rPr lang="hu-HU" sz="1800" b="0" i="0" u="none" strike="noStrike">
                          <a:solidFill>
                            <a:srgbClr val="000000"/>
                          </a:solidFill>
                          <a:effectLst/>
                          <a:latin typeface="Calibri" panose="020F0502020204030204" pitchFamily="34" charset="0"/>
                        </a:rPr>
                        <a:t>UNS</a:t>
                      </a:r>
                    </a:p>
                  </a:txBody>
                  <a:tcPr marL="9525" marR="9525" marT="9527" marB="0" anchor="b"/>
                </a:tc>
                <a:extLst>
                  <a:ext uri="{0D108BD9-81ED-4DB2-BD59-A6C34878D82A}">
                    <a16:rowId xmlns:a16="http://schemas.microsoft.com/office/drawing/2014/main" val="1027003697"/>
                  </a:ext>
                </a:extLst>
              </a:tr>
              <a:tr h="384855">
                <a:tc>
                  <a:txBody>
                    <a:bodyPr/>
                    <a:lstStyle/>
                    <a:p>
                      <a:pPr algn="l" fontAlgn="b"/>
                      <a:r>
                        <a:rPr lang="hu-HU" sz="1800" b="0" i="0" u="none" strike="noStrike">
                          <a:solidFill>
                            <a:srgbClr val="000000"/>
                          </a:solidFill>
                          <a:effectLst/>
                          <a:latin typeface="Calibri" panose="020F0502020204030204" pitchFamily="34" charset="0"/>
                        </a:rPr>
                        <a:t>7.2</a:t>
                      </a:r>
                    </a:p>
                  </a:txBody>
                  <a:tcPr marL="9525" marR="9525" marT="9527"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Project Kick-off Meeting</a:t>
                      </a:r>
                      <a:r>
                        <a:rPr lang="en-US" sz="1800" b="0" i="0" u="none" strike="noStrike" dirty="0">
                          <a:solidFill>
                            <a:srgbClr val="000000"/>
                          </a:solidFill>
                          <a:effectLst/>
                          <a:latin typeface="Calibri" panose="020F0502020204030204" pitchFamily="34" charset="0"/>
                        </a:rPr>
                        <a:t> – </a:t>
                      </a:r>
                      <a:r>
                        <a:rPr lang="en-US" sz="1800" b="0" i="0" u="none" strike="noStrike" dirty="0">
                          <a:solidFill>
                            <a:srgbClr val="FF6600"/>
                          </a:solidFill>
                          <a:effectLst/>
                          <a:latin typeface="Calibri" panose="020F0502020204030204" pitchFamily="34" charset="0"/>
                        </a:rPr>
                        <a:t>December 13-14, 2017</a:t>
                      </a:r>
                      <a:endParaRPr lang="hu-HU" sz="1800" b="0" i="0" u="none" strike="noStrike" dirty="0">
                        <a:solidFill>
                          <a:srgbClr val="FF6600"/>
                        </a:solidFill>
                        <a:effectLst/>
                        <a:latin typeface="Calibri" panose="020F0502020204030204" pitchFamily="34" charset="0"/>
                      </a:endParaRPr>
                    </a:p>
                  </a:txBody>
                  <a:tcPr marL="9525" marR="9525" marT="9527"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UNS</a:t>
                      </a:r>
                    </a:p>
                  </a:txBody>
                  <a:tcPr marL="9525" marR="9525" marT="9527" marB="0" anchor="b">
                    <a:solidFill>
                      <a:schemeClr val="accent3">
                        <a:lumMod val="40000"/>
                        <a:lumOff val="60000"/>
                      </a:schemeClr>
                    </a:solidFill>
                  </a:tcPr>
                </a:tc>
                <a:extLst>
                  <a:ext uri="{0D108BD9-81ED-4DB2-BD59-A6C34878D82A}">
                    <a16:rowId xmlns:a16="http://schemas.microsoft.com/office/drawing/2014/main" val="2983251323"/>
                  </a:ext>
                </a:extLst>
              </a:tr>
              <a:tr h="384855">
                <a:tc>
                  <a:txBody>
                    <a:bodyPr/>
                    <a:lstStyle/>
                    <a:p>
                      <a:pPr algn="l" fontAlgn="b"/>
                      <a:r>
                        <a:rPr lang="hu-HU" sz="1800" b="0" i="0" u="none" strike="noStrike">
                          <a:solidFill>
                            <a:srgbClr val="000000"/>
                          </a:solidFill>
                          <a:effectLst/>
                          <a:latin typeface="Calibri" panose="020F0502020204030204" pitchFamily="34" charset="0"/>
                        </a:rPr>
                        <a:t>7.3</a:t>
                      </a:r>
                    </a:p>
                  </a:txBody>
                  <a:tcPr marL="9525" marR="9525" marT="9527" marB="0" anchor="b"/>
                </a:tc>
                <a:tc>
                  <a:txBody>
                    <a:bodyPr/>
                    <a:lstStyle/>
                    <a:p>
                      <a:pPr algn="l" fontAlgn="b"/>
                      <a:r>
                        <a:rPr lang="hu-HU" sz="1800" b="0" i="0" u="none" strike="noStrike" dirty="0">
                          <a:solidFill>
                            <a:srgbClr val="000000"/>
                          </a:solidFill>
                          <a:effectLst/>
                          <a:latin typeface="Calibri" panose="020F0502020204030204" pitchFamily="34" charset="0"/>
                        </a:rPr>
                        <a:t>Project Steering Committee Meeting</a:t>
                      </a:r>
                    </a:p>
                  </a:txBody>
                  <a:tcPr marL="9525" marR="9525" marT="9527" marB="0" anchor="b"/>
                </a:tc>
                <a:tc>
                  <a:txBody>
                    <a:bodyPr/>
                    <a:lstStyle/>
                    <a:p>
                      <a:pPr algn="l" fontAlgn="b"/>
                      <a:r>
                        <a:rPr lang="hu-HU" sz="1800" b="0" i="0" u="none" strike="noStrike">
                          <a:solidFill>
                            <a:srgbClr val="000000"/>
                          </a:solidFill>
                          <a:effectLst/>
                          <a:latin typeface="Calibri" panose="020F0502020204030204" pitchFamily="34" charset="0"/>
                        </a:rPr>
                        <a:t> </a:t>
                      </a:r>
                    </a:p>
                  </a:txBody>
                  <a:tcPr marL="9525" marR="9525" marT="9527" marB="0" anchor="b"/>
                </a:tc>
                <a:extLst>
                  <a:ext uri="{0D108BD9-81ED-4DB2-BD59-A6C34878D82A}">
                    <a16:rowId xmlns:a16="http://schemas.microsoft.com/office/drawing/2014/main" val="1002284727"/>
                  </a:ext>
                </a:extLst>
              </a:tr>
              <a:tr h="384855">
                <a:tc>
                  <a:txBody>
                    <a:bodyPr/>
                    <a:lstStyle/>
                    <a:p>
                      <a:pPr algn="l" fontAlgn="b"/>
                      <a:r>
                        <a:rPr lang="hu-HU" sz="1800" b="0" i="0" u="none" strike="noStrike">
                          <a:solidFill>
                            <a:srgbClr val="000000"/>
                          </a:solidFill>
                          <a:effectLst/>
                          <a:latin typeface="Calibri" panose="020F0502020204030204" pitchFamily="34" charset="0"/>
                        </a:rPr>
                        <a:t>7.4</a:t>
                      </a:r>
                    </a:p>
                  </a:txBody>
                  <a:tcPr marL="9525" marR="9525" marT="9527"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Project Coordination</a:t>
                      </a:r>
                    </a:p>
                  </a:txBody>
                  <a:tcPr marL="9525" marR="9525" marT="9527"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rPr>
                        <a:t>UNS</a:t>
                      </a:r>
                    </a:p>
                  </a:txBody>
                  <a:tcPr marL="9525" marR="9525" marT="9527" marB="0" anchor="b">
                    <a:solidFill>
                      <a:schemeClr val="accent3">
                        <a:lumMod val="40000"/>
                        <a:lumOff val="60000"/>
                      </a:schemeClr>
                    </a:solidFill>
                  </a:tcPr>
                </a:tc>
                <a:extLst>
                  <a:ext uri="{0D108BD9-81ED-4DB2-BD59-A6C34878D82A}">
                    <a16:rowId xmlns:a16="http://schemas.microsoft.com/office/drawing/2014/main" val="254997011"/>
                  </a:ext>
                </a:extLst>
              </a:tr>
              <a:tr h="384855">
                <a:tc>
                  <a:txBody>
                    <a:bodyPr/>
                    <a:lstStyle/>
                    <a:p>
                      <a:pPr algn="l" fontAlgn="b"/>
                      <a:r>
                        <a:rPr lang="hu-HU" sz="1800" b="0" i="0" u="none" strike="noStrike">
                          <a:solidFill>
                            <a:srgbClr val="000000"/>
                          </a:solidFill>
                          <a:effectLst/>
                          <a:latin typeface="Calibri" panose="020F0502020204030204" pitchFamily="34" charset="0"/>
                        </a:rPr>
                        <a:t>7.5</a:t>
                      </a:r>
                    </a:p>
                  </a:txBody>
                  <a:tcPr marL="9525" marR="9525" marT="9527" marB="0" anchor="b"/>
                </a:tc>
                <a:tc>
                  <a:txBody>
                    <a:bodyPr/>
                    <a:lstStyle/>
                    <a:p>
                      <a:pPr algn="l" fontAlgn="b"/>
                      <a:r>
                        <a:rPr lang="hu-HU" sz="1800" b="0" i="0" u="none" strike="noStrike" dirty="0">
                          <a:solidFill>
                            <a:srgbClr val="000000"/>
                          </a:solidFill>
                          <a:effectLst/>
                          <a:latin typeface="Calibri" panose="020F0502020204030204" pitchFamily="34" charset="0"/>
                        </a:rPr>
                        <a:t>Financial Plan</a:t>
                      </a:r>
                    </a:p>
                  </a:txBody>
                  <a:tcPr marL="9525" marR="9525" marT="9527" marB="0" anchor="b"/>
                </a:tc>
                <a:tc>
                  <a:txBody>
                    <a:bodyPr/>
                    <a:lstStyle/>
                    <a:p>
                      <a:pPr algn="l" fontAlgn="b"/>
                      <a:r>
                        <a:rPr lang="hu-HU" sz="1800" b="0" i="0" u="none" strike="noStrike">
                          <a:solidFill>
                            <a:srgbClr val="000000"/>
                          </a:solidFill>
                          <a:effectLst/>
                          <a:latin typeface="Calibri" panose="020F0502020204030204" pitchFamily="34" charset="0"/>
                        </a:rPr>
                        <a:t>UNS</a:t>
                      </a:r>
                    </a:p>
                  </a:txBody>
                  <a:tcPr marL="9525" marR="9525" marT="9527" marB="0" anchor="b"/>
                </a:tc>
                <a:extLst>
                  <a:ext uri="{0D108BD9-81ED-4DB2-BD59-A6C34878D82A}">
                    <a16:rowId xmlns:a16="http://schemas.microsoft.com/office/drawing/2014/main" val="2702303407"/>
                  </a:ext>
                </a:extLst>
              </a:tr>
              <a:tr h="384855">
                <a:tc>
                  <a:txBody>
                    <a:bodyPr/>
                    <a:lstStyle/>
                    <a:p>
                      <a:pPr algn="l" fontAlgn="b"/>
                      <a:r>
                        <a:rPr lang="hu-HU" sz="1800" b="0" i="0" u="none" strike="noStrike">
                          <a:solidFill>
                            <a:srgbClr val="000000"/>
                          </a:solidFill>
                          <a:effectLst/>
                          <a:latin typeface="Calibri" panose="020F0502020204030204" pitchFamily="34" charset="0"/>
                        </a:rPr>
                        <a:t>7.6</a:t>
                      </a:r>
                    </a:p>
                  </a:txBody>
                  <a:tcPr marL="9525" marR="9525" marT="9527"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Interim and Final Report</a:t>
                      </a:r>
                    </a:p>
                  </a:txBody>
                  <a:tcPr marL="9525" marR="9525" marT="9527"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rPr>
                        <a:t>UNS</a:t>
                      </a:r>
                    </a:p>
                  </a:txBody>
                  <a:tcPr marL="9525" marR="9525" marT="9527" marB="0" anchor="b">
                    <a:solidFill>
                      <a:schemeClr val="accent3">
                        <a:lumMod val="40000"/>
                        <a:lumOff val="60000"/>
                      </a:schemeClr>
                    </a:solidFill>
                  </a:tcPr>
                </a:tc>
                <a:extLst>
                  <a:ext uri="{0D108BD9-81ED-4DB2-BD59-A6C34878D82A}">
                    <a16:rowId xmlns:a16="http://schemas.microsoft.com/office/drawing/2014/main" val="1807877222"/>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a:extLst>
              <a:ext uri="{FF2B5EF4-FFF2-40B4-BE49-F238E27FC236}">
                <a16:creationId xmlns:a16="http://schemas.microsoft.com/office/drawing/2014/main" id="{36BCA831-BE3D-47BD-97CD-598834208828}"/>
              </a:ext>
            </a:extLst>
          </p:cNvPr>
          <p:cNvSpPr>
            <a:spLocks noGrp="1" noChangeArrowheads="1"/>
          </p:cNvSpPr>
          <p:nvPr>
            <p:ph type="title"/>
          </p:nvPr>
        </p:nvSpPr>
        <p:spPr/>
        <p:txBody>
          <a:bodyPr/>
          <a:lstStyle/>
          <a:p>
            <a:r>
              <a:rPr lang="en-US" altLang="hu-HU">
                <a:ea typeface="ＭＳ Ｐゴシック" panose="020B0600070205080204" pitchFamily="34" charset="-128"/>
              </a:rPr>
              <a:t>Summary</a:t>
            </a:r>
            <a:endParaRPr lang="hu-HU" altLang="hu-HU">
              <a:ea typeface="ＭＳ Ｐゴシック" panose="020B0600070205080204" pitchFamily="34" charset="-128"/>
            </a:endParaRPr>
          </a:p>
        </p:txBody>
      </p:sp>
      <p:sp>
        <p:nvSpPr>
          <p:cNvPr id="39939" name="Content Placeholder 1">
            <a:extLst>
              <a:ext uri="{FF2B5EF4-FFF2-40B4-BE49-F238E27FC236}">
                <a16:creationId xmlns:a16="http://schemas.microsoft.com/office/drawing/2014/main" id="{A254736D-53FD-479D-B43B-DEC57C46CF76}"/>
              </a:ext>
            </a:extLst>
          </p:cNvPr>
          <p:cNvSpPr>
            <a:spLocks noGrp="1" noChangeArrowheads="1"/>
          </p:cNvSpPr>
          <p:nvPr>
            <p:ph sz="half" idx="1"/>
          </p:nvPr>
        </p:nvSpPr>
        <p:spPr>
          <a:xfrm>
            <a:off x="320675" y="1069975"/>
            <a:ext cx="4175125" cy="5367338"/>
          </a:xfrm>
        </p:spPr>
        <p:txBody>
          <a:bodyPr/>
          <a:lstStyle/>
          <a:p>
            <a:r>
              <a:rPr lang="en-US" altLang="hu-HU" dirty="0">
                <a:ea typeface="ＭＳ Ｐゴシック" panose="020B0600070205080204" pitchFamily="34" charset="-128"/>
              </a:rPr>
              <a:t>Introduction</a:t>
            </a:r>
          </a:p>
          <a:p>
            <a:r>
              <a:rPr lang="en-US" altLang="hu-HU" dirty="0">
                <a:ea typeface="ＭＳ Ｐゴシック" panose="020B0600070205080204" pitchFamily="34" charset="-128"/>
              </a:rPr>
              <a:t>Existing courses</a:t>
            </a:r>
          </a:p>
          <a:p>
            <a:r>
              <a:rPr lang="en-US" altLang="hu-HU" dirty="0">
                <a:ea typeface="ＭＳ Ｐゴシック" panose="020B0600070205080204" pitchFamily="34" charset="-128"/>
              </a:rPr>
              <a:t>Work packages</a:t>
            </a:r>
          </a:p>
          <a:p>
            <a:r>
              <a:rPr lang="en-US" altLang="hu-HU" dirty="0">
                <a:ea typeface="ＭＳ Ｐゴシック" panose="020B0600070205080204" pitchFamily="34" charset="-128"/>
              </a:rPr>
              <a:t>Curriculum development</a:t>
            </a:r>
          </a:p>
          <a:p>
            <a:r>
              <a:rPr lang="en-US" altLang="hu-HU" dirty="0">
                <a:ea typeface="ＭＳ Ｐゴシック" panose="020B0600070205080204" pitchFamily="34" charset="-128"/>
              </a:rPr>
              <a:t>Laboratory development</a:t>
            </a:r>
          </a:p>
          <a:p>
            <a:r>
              <a:rPr lang="en-US" altLang="hu-HU">
                <a:ea typeface="ＭＳ Ｐゴシック" panose="020B0600070205080204" pitchFamily="34" charset="-128"/>
              </a:rPr>
              <a:t>Supporting work packages</a:t>
            </a:r>
            <a:endParaRPr lang="hu-HU" altLang="hu-HU" dirty="0">
              <a:ea typeface="ＭＳ Ｐゴシック" panose="020B0600070205080204" pitchFamily="34" charset="-128"/>
            </a:endParaRPr>
          </a:p>
        </p:txBody>
      </p:sp>
      <p:sp>
        <p:nvSpPr>
          <p:cNvPr id="5" name="Date Placeholder 4">
            <a:extLst>
              <a:ext uri="{FF2B5EF4-FFF2-40B4-BE49-F238E27FC236}">
                <a16:creationId xmlns:a16="http://schemas.microsoft.com/office/drawing/2014/main" id="{00A149F9-DADF-4CFC-B90C-A77189B968E6}"/>
              </a:ext>
            </a:extLst>
          </p:cNvPr>
          <p:cNvSpPr>
            <a:spLocks noGrp="1"/>
          </p:cNvSpPr>
          <p:nvPr>
            <p:ph type="dt" sz="quarter" idx="10"/>
          </p:nvPr>
        </p:nvSpPr>
        <p:spPr/>
        <p:txBody>
          <a:bodyPr/>
          <a:lstStyle/>
          <a:p>
            <a:pPr>
              <a:defRPr/>
            </a:pPr>
            <a:r>
              <a:rPr lang="en-US"/>
              <a:t>ISSES 2017-2020, Erasmus+ CBHE</a:t>
            </a:r>
            <a:endParaRPr lang="hu-HU"/>
          </a:p>
        </p:txBody>
      </p:sp>
      <p:sp>
        <p:nvSpPr>
          <p:cNvPr id="39941" name="Slide Number Placeholder 3">
            <a:extLst>
              <a:ext uri="{FF2B5EF4-FFF2-40B4-BE49-F238E27FC236}">
                <a16:creationId xmlns:a16="http://schemas.microsoft.com/office/drawing/2014/main" id="{31D158D2-7780-4B7B-83B4-2D3635427B86}"/>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B1E5550-7166-44AD-9A84-4DA31FCA0013}" type="slidenum">
              <a:rPr lang="hu-HU" altLang="en-US" smtClean="0">
                <a:solidFill>
                  <a:schemeClr val="bg1"/>
                </a:solidFill>
              </a:rPr>
              <a:pPr/>
              <a:t>26</a:t>
            </a:fld>
            <a:endParaRPr lang="hu-HU" altLang="en-US">
              <a:solidFill>
                <a:schemeClr val="bg1"/>
              </a:solidFill>
            </a:endParaRPr>
          </a:p>
        </p:txBody>
      </p:sp>
      <p:pic>
        <p:nvPicPr>
          <p:cNvPr id="39942" name="Content Placeholder 2">
            <a:extLst>
              <a:ext uri="{FF2B5EF4-FFF2-40B4-BE49-F238E27FC236}">
                <a16:creationId xmlns:a16="http://schemas.microsoft.com/office/drawing/2014/main" id="{94F630B9-140A-4648-8C16-195FA50E037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10113" y="1735138"/>
            <a:ext cx="4040187" cy="4037012"/>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1">
            <a:extLst>
              <a:ext uri="{FF2B5EF4-FFF2-40B4-BE49-F238E27FC236}">
                <a16:creationId xmlns:a16="http://schemas.microsoft.com/office/drawing/2014/main" id="{082F7EC4-EB1B-4511-BF84-C2CD48280572}"/>
              </a:ext>
            </a:extLst>
          </p:cNvPr>
          <p:cNvSpPr>
            <a:spLocks noGrp="1" noChangeArrowheads="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hu-HU" sz="900">
                <a:solidFill>
                  <a:schemeClr val="bg1"/>
                </a:solidFill>
              </a:rPr>
              <a:t>ISSES 2017-2020, Erasmus+ CBHE</a:t>
            </a:r>
            <a:endParaRPr lang="hu-HU" altLang="hu-HU" sz="900">
              <a:solidFill>
                <a:schemeClr val="bg1"/>
              </a:solidFill>
            </a:endParaRPr>
          </a:p>
        </p:txBody>
      </p:sp>
      <p:sp>
        <p:nvSpPr>
          <p:cNvPr id="40963" name="Slide Number Placeholder 2">
            <a:extLst>
              <a:ext uri="{FF2B5EF4-FFF2-40B4-BE49-F238E27FC236}">
                <a16:creationId xmlns:a16="http://schemas.microsoft.com/office/drawing/2014/main" id="{1C93E505-4196-4C32-A177-9BAF0D3FEB43}"/>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196313BC-01F2-4E1F-BF72-6B37ACC17BED}" type="slidenum">
              <a:rPr lang="hu-HU" altLang="en-US" sz="1200" smtClean="0">
                <a:solidFill>
                  <a:schemeClr val="bg1"/>
                </a:solidFill>
              </a:rPr>
              <a:pPr>
                <a:spcBef>
                  <a:spcPct val="0"/>
                </a:spcBef>
                <a:buClrTx/>
                <a:buFontTx/>
                <a:buNone/>
              </a:pPr>
              <a:t>27</a:t>
            </a:fld>
            <a:endParaRPr lang="hu-HU" altLang="en-US" sz="12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B31BEE-84CB-4150-98E7-7F537D809765}"/>
              </a:ext>
            </a:extLst>
          </p:cNvPr>
          <p:cNvSpPr>
            <a:spLocks noGrp="1"/>
          </p:cNvSpPr>
          <p:nvPr>
            <p:ph type="title"/>
          </p:nvPr>
        </p:nvSpPr>
        <p:spPr/>
        <p:txBody>
          <a:bodyPr/>
          <a:lstStyle/>
          <a:p>
            <a:r>
              <a:rPr lang="en-US" sz="3200" dirty="0"/>
              <a:t>Vision – University of Novi Sad</a:t>
            </a:r>
            <a:endParaRPr lang="hu-HU" sz="3200" dirty="0"/>
          </a:p>
        </p:txBody>
      </p:sp>
      <p:sp>
        <p:nvSpPr>
          <p:cNvPr id="6" name="Content Placeholder 5">
            <a:extLst>
              <a:ext uri="{FF2B5EF4-FFF2-40B4-BE49-F238E27FC236}">
                <a16:creationId xmlns:a16="http://schemas.microsoft.com/office/drawing/2014/main" id="{2614F1B3-565A-48E2-85B7-7FA27BEBB20A}"/>
              </a:ext>
            </a:extLst>
          </p:cNvPr>
          <p:cNvSpPr>
            <a:spLocks noGrp="1"/>
          </p:cNvSpPr>
          <p:nvPr>
            <p:ph sz="half" idx="2"/>
          </p:nvPr>
        </p:nvSpPr>
        <p:spPr>
          <a:xfrm>
            <a:off x="4648199" y="1069200"/>
            <a:ext cx="4163291" cy="5367600"/>
          </a:xfrm>
        </p:spPr>
        <p:txBody>
          <a:bodyPr/>
          <a:lstStyle/>
          <a:p>
            <a:r>
              <a:rPr lang="en-US" sz="2400" dirty="0"/>
              <a:t>Develop an MSc program specializing in critical infrastructure security</a:t>
            </a:r>
          </a:p>
          <a:p>
            <a:r>
              <a:rPr lang="en-US" sz="2400" dirty="0"/>
              <a:t>Draft list of courses:</a:t>
            </a:r>
          </a:p>
          <a:p>
            <a:pPr lvl="1"/>
            <a:r>
              <a:rPr lang="en-US" sz="2000" dirty="0"/>
              <a:t>Advanced Network Security</a:t>
            </a:r>
          </a:p>
          <a:p>
            <a:pPr lvl="1"/>
            <a:r>
              <a:rPr lang="en-US" sz="2000" dirty="0"/>
              <a:t>Advanced Cryptography</a:t>
            </a:r>
          </a:p>
          <a:p>
            <a:pPr lvl="1"/>
            <a:r>
              <a:rPr lang="en-US" sz="2000" dirty="0"/>
              <a:t>Secure Software Development</a:t>
            </a:r>
          </a:p>
          <a:p>
            <a:pPr lvl="1"/>
            <a:r>
              <a:rPr lang="en-US" sz="2000" dirty="0"/>
              <a:t>Security Data Science</a:t>
            </a:r>
          </a:p>
          <a:p>
            <a:pPr lvl="1"/>
            <a:r>
              <a:rPr lang="en-US" sz="2000" dirty="0"/>
              <a:t>Critical Infrastructure Security</a:t>
            </a:r>
          </a:p>
          <a:p>
            <a:pPr lvl="1"/>
            <a:endParaRPr lang="en-US" sz="2000" dirty="0"/>
          </a:p>
          <a:p>
            <a:endParaRPr lang="hu-HU" sz="2400" dirty="0"/>
          </a:p>
          <a:p>
            <a:endParaRPr lang="hu-HU" sz="2400" dirty="0"/>
          </a:p>
        </p:txBody>
      </p:sp>
      <p:sp>
        <p:nvSpPr>
          <p:cNvPr id="5" name="Date Placeholder 4">
            <a:extLst>
              <a:ext uri="{FF2B5EF4-FFF2-40B4-BE49-F238E27FC236}">
                <a16:creationId xmlns:a16="http://schemas.microsoft.com/office/drawing/2014/main" id="{654786D1-B20D-4892-94F3-1DE814442AEC}"/>
              </a:ext>
            </a:extLst>
          </p:cNvPr>
          <p:cNvSpPr>
            <a:spLocks noGrp="1"/>
          </p:cNvSpPr>
          <p:nvPr>
            <p:ph type="dt" sz="half" idx="10"/>
          </p:nvPr>
        </p:nvSpPr>
        <p:spPr/>
        <p:txBody>
          <a:bodyPr/>
          <a:lstStyle/>
          <a:p>
            <a:pPr>
              <a:defRPr/>
            </a:pPr>
            <a:r>
              <a:rPr lang="en-US"/>
              <a:t>ISSES 2017-2020, Erasmus+ CBHE</a:t>
            </a:r>
            <a:endParaRPr lang="hu-HU"/>
          </a:p>
        </p:txBody>
      </p:sp>
      <p:sp>
        <p:nvSpPr>
          <p:cNvPr id="4" name="Slide Number Placeholder 3">
            <a:extLst>
              <a:ext uri="{FF2B5EF4-FFF2-40B4-BE49-F238E27FC236}">
                <a16:creationId xmlns:a16="http://schemas.microsoft.com/office/drawing/2014/main" id="{1A38CB9B-48D0-4DB4-B23E-A8BCA579485E}"/>
              </a:ext>
            </a:extLst>
          </p:cNvPr>
          <p:cNvSpPr>
            <a:spLocks noGrp="1"/>
          </p:cNvSpPr>
          <p:nvPr>
            <p:ph type="sldNum" sz="quarter" idx="11"/>
          </p:nvPr>
        </p:nvSpPr>
        <p:spPr/>
        <p:txBody>
          <a:bodyPr/>
          <a:lstStyle/>
          <a:p>
            <a:pPr>
              <a:defRPr/>
            </a:pPr>
            <a:fld id="{9538C544-A960-4AA5-B484-6323865FCA31}" type="slidenum">
              <a:rPr lang="hu-HU" altLang="en-US" smtClean="0"/>
              <a:pPr>
                <a:defRPr/>
              </a:pPr>
              <a:t>3</a:t>
            </a:fld>
            <a:endParaRPr lang="hu-HU" altLang="en-US"/>
          </a:p>
        </p:txBody>
      </p:sp>
      <p:pic>
        <p:nvPicPr>
          <p:cNvPr id="1026" name="Picture 2" descr="Image result for visionary clipart">
            <a:extLst>
              <a:ext uri="{FF2B5EF4-FFF2-40B4-BE49-F238E27FC236}">
                <a16:creationId xmlns:a16="http://schemas.microsoft.com/office/drawing/2014/main" id="{813762D6-461C-4A7A-8DAF-3EB6AECC72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0675" y="1666081"/>
            <a:ext cx="4175125"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9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F4FBB891-E8E8-4387-8B23-E54575543AE0}"/>
              </a:ext>
            </a:extLst>
          </p:cNvPr>
          <p:cNvSpPr>
            <a:spLocks noGrp="1" noChangeArrowheads="1"/>
          </p:cNvSpPr>
          <p:nvPr>
            <p:ph type="title"/>
          </p:nvPr>
        </p:nvSpPr>
        <p:spPr/>
        <p:txBody>
          <a:bodyPr/>
          <a:lstStyle/>
          <a:p>
            <a:r>
              <a:rPr lang="en-US" altLang="hu-HU">
                <a:ea typeface="ＭＳ Ｐゴシック" panose="020B0600070205080204" pitchFamily="34" charset="-128"/>
              </a:rPr>
              <a:t>Project Overview</a:t>
            </a:r>
            <a:endParaRPr lang="hu-HU" altLang="hu-HU">
              <a:ea typeface="ＭＳ Ｐゴシック" panose="020B0600070205080204" pitchFamily="34" charset="-128"/>
            </a:endParaRPr>
          </a:p>
        </p:txBody>
      </p:sp>
      <p:sp>
        <p:nvSpPr>
          <p:cNvPr id="14339" name="Content Placeholder 5">
            <a:extLst>
              <a:ext uri="{FF2B5EF4-FFF2-40B4-BE49-F238E27FC236}">
                <a16:creationId xmlns:a16="http://schemas.microsoft.com/office/drawing/2014/main" id="{ACCF0411-54DA-4FC8-BEC6-1C885950775E}"/>
              </a:ext>
            </a:extLst>
          </p:cNvPr>
          <p:cNvSpPr>
            <a:spLocks noGrp="1" noChangeArrowheads="1"/>
          </p:cNvSpPr>
          <p:nvPr>
            <p:ph sz="half" idx="1"/>
          </p:nvPr>
        </p:nvSpPr>
        <p:spPr>
          <a:xfrm>
            <a:off x="320675" y="1069975"/>
            <a:ext cx="4175125" cy="5367338"/>
          </a:xfrm>
        </p:spPr>
        <p:txBody>
          <a:bodyPr/>
          <a:lstStyle/>
          <a:p>
            <a:r>
              <a:rPr lang="en-US" altLang="hu-HU" sz="2000" b="1" dirty="0">
                <a:ea typeface="ＭＳ Ｐゴシック" panose="020B0600070205080204" pitchFamily="34" charset="-128"/>
              </a:rPr>
              <a:t>Goals:</a:t>
            </a:r>
            <a:r>
              <a:rPr lang="en-US" altLang="hu-HU" sz="2000" dirty="0">
                <a:ea typeface="ＭＳ Ｐゴシック" panose="020B0600070205080204" pitchFamily="34" charset="-128"/>
              </a:rPr>
              <a:t> Improve Information Security Education &amp; Train new experts in Serbia</a:t>
            </a:r>
          </a:p>
          <a:p>
            <a:pPr lvl="1"/>
            <a:r>
              <a:rPr lang="en-US" altLang="hu-HU" sz="2000" dirty="0">
                <a:ea typeface="ＭＳ Ｐゴシック" panose="020B0600070205080204" pitchFamily="34" charset="-128"/>
              </a:rPr>
              <a:t>Novi Sad: MSc in Critical Infrastructure Security</a:t>
            </a:r>
          </a:p>
          <a:p>
            <a:pPr lvl="1"/>
            <a:r>
              <a:rPr lang="en-US" altLang="hu-HU" sz="2000" dirty="0">
                <a:ea typeface="ＭＳ Ｐゴシック" panose="020B0600070205080204" pitchFamily="34" charset="-128"/>
              </a:rPr>
              <a:t>Belgrade: MSc in Digital Forensics</a:t>
            </a:r>
          </a:p>
          <a:p>
            <a:pPr lvl="1"/>
            <a:r>
              <a:rPr lang="en-US" altLang="hu-HU" sz="2000" dirty="0">
                <a:ea typeface="ＭＳ Ｐゴシック" panose="020B0600070205080204" pitchFamily="34" charset="-128"/>
              </a:rPr>
              <a:t>Subotica: Specialization in Cloud and IoT Security</a:t>
            </a:r>
          </a:p>
          <a:p>
            <a:r>
              <a:rPr lang="en-US" altLang="hu-HU" sz="2000" b="1" dirty="0">
                <a:ea typeface="ＭＳ Ｐゴシック" panose="020B0600070205080204" pitchFamily="34" charset="-128"/>
              </a:rPr>
              <a:t>Project Budget:</a:t>
            </a:r>
            <a:r>
              <a:rPr lang="en-US" altLang="hu-HU" sz="2000" dirty="0">
                <a:ea typeface="ＭＳ Ｐゴシック" panose="020B0600070205080204" pitchFamily="34" charset="-128"/>
              </a:rPr>
              <a:t> ~800,000 EUR</a:t>
            </a:r>
          </a:p>
          <a:p>
            <a:r>
              <a:rPr lang="en-US" altLang="hu-HU" sz="2000" b="1" dirty="0">
                <a:ea typeface="ＭＳ Ｐゴシック" panose="020B0600070205080204" pitchFamily="34" charset="-128"/>
              </a:rPr>
              <a:t>Project Duration:</a:t>
            </a:r>
            <a:r>
              <a:rPr lang="en-US" altLang="hu-HU" sz="2000" dirty="0">
                <a:ea typeface="ＭＳ Ｐゴシック" panose="020B0600070205080204" pitchFamily="34" charset="-128"/>
              </a:rPr>
              <a:t> October 2017 – October 2020</a:t>
            </a:r>
          </a:p>
          <a:p>
            <a:pPr lvl="1"/>
            <a:r>
              <a:rPr lang="en-US" altLang="hu-HU" sz="2000" dirty="0">
                <a:ea typeface="ＭＳ Ｐゴシック" panose="020B0600070205080204" pitchFamily="34" charset="-128"/>
              </a:rPr>
              <a:t>Enroll MSc students as soon as 2019</a:t>
            </a:r>
          </a:p>
          <a:p>
            <a:r>
              <a:rPr lang="en-US" altLang="hu-HU" sz="2000" b="1" dirty="0">
                <a:ea typeface="ＭＳ Ｐゴシック" panose="020B0600070205080204" pitchFamily="34" charset="-128"/>
              </a:rPr>
              <a:t>Coordinator: </a:t>
            </a:r>
            <a:r>
              <a:rPr lang="en-US" altLang="hu-HU" sz="2000" dirty="0">
                <a:ea typeface="ＭＳ Ｐゴシック" panose="020B0600070205080204" pitchFamily="34" charset="-128"/>
              </a:rPr>
              <a:t>University of Novi Sad (Imre Lendak)</a:t>
            </a:r>
            <a:endParaRPr lang="hu-HU" altLang="hu-HU" sz="2000" dirty="0">
              <a:ea typeface="ＭＳ Ｐゴシック" panose="020B0600070205080204" pitchFamily="34" charset="-128"/>
            </a:endParaRPr>
          </a:p>
        </p:txBody>
      </p:sp>
      <p:sp>
        <p:nvSpPr>
          <p:cNvPr id="14340" name="Content Placeholder 7">
            <a:extLst>
              <a:ext uri="{FF2B5EF4-FFF2-40B4-BE49-F238E27FC236}">
                <a16:creationId xmlns:a16="http://schemas.microsoft.com/office/drawing/2014/main" id="{CEF67565-FE53-4B81-ADE9-DC8E69DEA747}"/>
              </a:ext>
            </a:extLst>
          </p:cNvPr>
          <p:cNvSpPr>
            <a:spLocks noGrp="1" noChangeArrowheads="1"/>
          </p:cNvSpPr>
          <p:nvPr>
            <p:ph sz="half" idx="2"/>
          </p:nvPr>
        </p:nvSpPr>
        <p:spPr>
          <a:xfrm>
            <a:off x="4648200" y="1069975"/>
            <a:ext cx="4164013" cy="5367338"/>
          </a:xfrm>
        </p:spPr>
        <p:txBody>
          <a:bodyPr/>
          <a:lstStyle/>
          <a:p>
            <a:r>
              <a:rPr lang="en-US" altLang="hu-HU" sz="1800" b="1">
                <a:ea typeface="ＭＳ Ｐゴシック" panose="020B0600070205080204" pitchFamily="34" charset="-128"/>
              </a:rPr>
              <a:t>Foreign Partners:</a:t>
            </a:r>
          </a:p>
          <a:p>
            <a:pPr lvl="1"/>
            <a:r>
              <a:rPr lang="en-US" altLang="hu-HU" sz="1800">
                <a:ea typeface="ＭＳ Ｐゴシック" panose="020B0600070205080204" pitchFamily="34" charset="-128"/>
              </a:rPr>
              <a:t>CrySys Lab</a:t>
            </a:r>
            <a:r>
              <a:rPr lang="hu-HU" altLang="hu-HU" sz="1800">
                <a:ea typeface="ＭＳ Ｐゴシック" panose="020B0600070205080204" pitchFamily="34" charset="-128"/>
              </a:rPr>
              <a:t>, </a:t>
            </a:r>
            <a:r>
              <a:rPr lang="en-US" altLang="hu-HU" sz="1800">
                <a:ea typeface="ＭＳ Ｐゴシック" panose="020B0600070205080204" pitchFamily="34" charset="-128"/>
              </a:rPr>
              <a:t>Budapest, Hungary</a:t>
            </a:r>
          </a:p>
          <a:p>
            <a:pPr lvl="1"/>
            <a:r>
              <a:rPr lang="hu-HU" altLang="hu-HU" sz="1800">
                <a:ea typeface="ＭＳ Ｐゴシック" panose="020B0600070205080204" pitchFamily="34" charset="-128"/>
              </a:rPr>
              <a:t>FOI</a:t>
            </a:r>
            <a:r>
              <a:rPr lang="en-US" altLang="hu-HU" sz="1800">
                <a:ea typeface="ＭＳ Ｐゴシック" panose="020B0600070205080204" pitchFamily="34" charset="-128"/>
              </a:rPr>
              <a:t>, Vara</a:t>
            </a:r>
            <a:r>
              <a:rPr lang="sr-Latn-RS" altLang="hu-HU" sz="1800">
                <a:ea typeface="ＭＳ Ｐゴシック" panose="020B0600070205080204" pitchFamily="34" charset="-128"/>
              </a:rPr>
              <a:t>ždin</a:t>
            </a:r>
            <a:r>
              <a:rPr lang="en-US" altLang="hu-HU" sz="1800">
                <a:ea typeface="ＭＳ Ｐゴシック" panose="020B0600070205080204" pitchFamily="34" charset="-128"/>
              </a:rPr>
              <a:t>, Croatia</a:t>
            </a:r>
          </a:p>
          <a:p>
            <a:pPr lvl="1"/>
            <a:r>
              <a:rPr lang="hu-HU" altLang="hu-HU" sz="1800">
                <a:ea typeface="ＭＳ Ｐゴシック" panose="020B0600070205080204" pitchFamily="34" charset="-128"/>
              </a:rPr>
              <a:t>Polimi</a:t>
            </a:r>
            <a:r>
              <a:rPr lang="en-US" altLang="hu-HU" sz="1800">
                <a:ea typeface="ＭＳ Ｐゴシック" panose="020B0600070205080204" pitchFamily="34" charset="-128"/>
              </a:rPr>
              <a:t>, Milano, Italy</a:t>
            </a:r>
          </a:p>
          <a:p>
            <a:r>
              <a:rPr lang="hu-HU" altLang="hu-HU" sz="1800" b="1">
                <a:ea typeface="ＭＳ Ｐゴシック" panose="020B0600070205080204" pitchFamily="34" charset="-128"/>
              </a:rPr>
              <a:t>Industrial Partners</a:t>
            </a:r>
            <a:r>
              <a:rPr lang="en-US" altLang="hu-HU" sz="1800" b="1">
                <a:ea typeface="ＭＳ Ｐゴシック" panose="020B0600070205080204" pitchFamily="34" charset="-128"/>
              </a:rPr>
              <a:t>:</a:t>
            </a:r>
          </a:p>
          <a:p>
            <a:pPr lvl="1"/>
            <a:r>
              <a:rPr lang="en-US" altLang="hu-HU" sz="1800">
                <a:ea typeface="ＭＳ Ｐゴシック" panose="020B0600070205080204" pitchFamily="34" charset="-128"/>
              </a:rPr>
              <a:t>Schneider Electric DMS, Serbia</a:t>
            </a:r>
          </a:p>
          <a:p>
            <a:pPr lvl="1"/>
            <a:r>
              <a:rPr lang="en-US" altLang="hu-HU" sz="1800">
                <a:ea typeface="ＭＳ Ｐゴシック" panose="020B0600070205080204" pitchFamily="34" charset="-128"/>
              </a:rPr>
              <a:t>Unicom-Telecom, Serbia</a:t>
            </a:r>
          </a:p>
          <a:p>
            <a:pPr lvl="1"/>
            <a:r>
              <a:rPr lang="en-US" altLang="hu-HU" sz="1800">
                <a:ea typeface="ＭＳ Ｐゴシック" panose="020B0600070205080204" pitchFamily="34" charset="-128"/>
              </a:rPr>
              <a:t>Innovation Center Of The University In Niš, Serbia</a:t>
            </a:r>
            <a:endParaRPr lang="hu-HU" altLang="hu-HU" sz="1800">
              <a:ea typeface="ＭＳ Ｐゴシック" panose="020B0600070205080204" pitchFamily="34" charset="-128"/>
            </a:endParaRPr>
          </a:p>
          <a:p>
            <a:r>
              <a:rPr lang="en-US" altLang="hu-HU" sz="1800" b="1">
                <a:ea typeface="ＭＳ Ｐゴシック" panose="020B0600070205080204" pitchFamily="34" charset="-128"/>
              </a:rPr>
              <a:t>Serbian Universities/Colleges:</a:t>
            </a:r>
            <a:r>
              <a:rPr lang="en-US" altLang="hu-HU" sz="1800">
                <a:ea typeface="ＭＳ Ｐゴシック" panose="020B0600070205080204" pitchFamily="34" charset="-128"/>
              </a:rPr>
              <a:t> </a:t>
            </a:r>
          </a:p>
          <a:p>
            <a:pPr lvl="1"/>
            <a:r>
              <a:rPr lang="en-US" altLang="hu-HU" sz="1800">
                <a:ea typeface="ＭＳ Ｐゴシック" panose="020B0600070205080204" pitchFamily="34" charset="-128"/>
              </a:rPr>
              <a:t>University of Belgrade (ETF &amp; FON)</a:t>
            </a:r>
          </a:p>
          <a:p>
            <a:pPr lvl="1"/>
            <a:r>
              <a:rPr lang="en-US" altLang="hu-HU" sz="1800">
                <a:ea typeface="ＭＳ Ｐゴシック" panose="020B0600070205080204" pitchFamily="34" charset="-128"/>
              </a:rPr>
              <a:t>University of Novi Sad</a:t>
            </a:r>
          </a:p>
          <a:p>
            <a:pPr lvl="1"/>
            <a:r>
              <a:rPr lang="en-US" altLang="hu-HU" sz="1800">
                <a:ea typeface="ＭＳ Ｐゴシック" panose="020B0600070205080204" pitchFamily="34" charset="-128"/>
              </a:rPr>
              <a:t>University of Nis</a:t>
            </a:r>
          </a:p>
          <a:p>
            <a:pPr lvl="1"/>
            <a:r>
              <a:rPr lang="en-US" altLang="hu-HU" sz="1800">
                <a:ea typeface="ＭＳ Ｐゴシック" panose="020B0600070205080204" pitchFamily="34" charset="-128"/>
              </a:rPr>
              <a:t>Subotica Tech </a:t>
            </a:r>
          </a:p>
          <a:p>
            <a:endParaRPr lang="hu-HU" altLang="hu-HU" sz="2400">
              <a:ea typeface="ＭＳ Ｐゴシック" panose="020B0600070205080204" pitchFamily="34" charset="-128"/>
            </a:endParaRPr>
          </a:p>
        </p:txBody>
      </p:sp>
      <p:sp>
        <p:nvSpPr>
          <p:cNvPr id="5" name="Date Placeholder 4">
            <a:extLst>
              <a:ext uri="{FF2B5EF4-FFF2-40B4-BE49-F238E27FC236}">
                <a16:creationId xmlns:a16="http://schemas.microsoft.com/office/drawing/2014/main" id="{BBEB4016-EC16-4FE4-8C0A-18CD57DE2C41}"/>
              </a:ext>
            </a:extLst>
          </p:cNvPr>
          <p:cNvSpPr>
            <a:spLocks noGrp="1"/>
          </p:cNvSpPr>
          <p:nvPr>
            <p:ph type="dt" sz="quarter" idx="10"/>
          </p:nvPr>
        </p:nvSpPr>
        <p:spPr/>
        <p:txBody>
          <a:bodyPr/>
          <a:lstStyle/>
          <a:p>
            <a:pPr>
              <a:defRPr/>
            </a:pPr>
            <a:r>
              <a:rPr lang="en-US" sz="1000"/>
              <a:t>ISSES 2017-2020, Erasmus+ CBHE</a:t>
            </a:r>
            <a:endParaRPr lang="hu-HU" sz="1000"/>
          </a:p>
        </p:txBody>
      </p:sp>
      <p:sp>
        <p:nvSpPr>
          <p:cNvPr id="14342" name="Slide Number Placeholder 3">
            <a:extLst>
              <a:ext uri="{FF2B5EF4-FFF2-40B4-BE49-F238E27FC236}">
                <a16:creationId xmlns:a16="http://schemas.microsoft.com/office/drawing/2014/main" id="{EC2A47B8-ED03-4F27-9621-99FE1BBCC1B9}"/>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fld id="{C4D0109C-EABD-45F3-99E6-531DD81AA959}" type="slidenum">
              <a:rPr lang="hu-HU" altLang="en-US" sz="1200" smtClean="0">
                <a:solidFill>
                  <a:schemeClr val="bg1"/>
                </a:solidFill>
              </a:rPr>
              <a:pPr>
                <a:spcBef>
                  <a:spcPct val="0"/>
                </a:spcBef>
                <a:buClrTx/>
                <a:buFontTx/>
                <a:buNone/>
              </a:pPr>
              <a:t>4</a:t>
            </a:fld>
            <a:endParaRPr lang="hu-HU" altLang="en-US" sz="1200">
              <a:solidFill>
                <a:schemeClr val="bg1"/>
              </a:solidFill>
            </a:endParaRPr>
          </a:p>
        </p:txBody>
      </p:sp>
    </p:spTree>
    <p:extLst>
      <p:ext uri="{BB962C8B-B14F-4D97-AF65-F5344CB8AC3E}">
        <p14:creationId xmlns:p14="http://schemas.microsoft.com/office/powerpoint/2010/main" val="3033821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77DFD6-062C-4858-AE31-CB354CEFAEB0}"/>
              </a:ext>
            </a:extLst>
          </p:cNvPr>
          <p:cNvSpPr>
            <a:spLocks noGrp="1"/>
          </p:cNvSpPr>
          <p:nvPr>
            <p:ph type="title"/>
          </p:nvPr>
        </p:nvSpPr>
        <p:spPr/>
        <p:txBody>
          <a:bodyPr/>
          <a:lstStyle/>
          <a:p>
            <a:r>
              <a:rPr lang="en-US" dirty="0"/>
              <a:t>Geographic coverage</a:t>
            </a:r>
            <a:endParaRPr lang="hu-HU" dirty="0"/>
          </a:p>
        </p:txBody>
      </p:sp>
      <p:sp>
        <p:nvSpPr>
          <p:cNvPr id="5" name="Date Placeholder 4">
            <a:extLst>
              <a:ext uri="{FF2B5EF4-FFF2-40B4-BE49-F238E27FC236}">
                <a16:creationId xmlns:a16="http://schemas.microsoft.com/office/drawing/2014/main" id="{8D9E3258-9D94-44CE-BB22-9CF3A84F6897}"/>
              </a:ext>
            </a:extLst>
          </p:cNvPr>
          <p:cNvSpPr>
            <a:spLocks noGrp="1"/>
          </p:cNvSpPr>
          <p:nvPr>
            <p:ph type="dt" sz="half" idx="10"/>
          </p:nvPr>
        </p:nvSpPr>
        <p:spPr/>
        <p:txBody>
          <a:bodyPr/>
          <a:lstStyle/>
          <a:p>
            <a:pPr>
              <a:defRPr/>
            </a:pPr>
            <a:r>
              <a:rPr lang="en-US"/>
              <a:t>ISSES 2017-2020, Erasmus+ CBHE</a:t>
            </a:r>
            <a:endParaRPr lang="hu-HU"/>
          </a:p>
        </p:txBody>
      </p:sp>
      <p:sp>
        <p:nvSpPr>
          <p:cNvPr id="4" name="Slide Number Placeholder 3">
            <a:extLst>
              <a:ext uri="{FF2B5EF4-FFF2-40B4-BE49-F238E27FC236}">
                <a16:creationId xmlns:a16="http://schemas.microsoft.com/office/drawing/2014/main" id="{F73F974E-0D8C-4E72-89D7-0B4335DD5A91}"/>
              </a:ext>
            </a:extLst>
          </p:cNvPr>
          <p:cNvSpPr>
            <a:spLocks noGrp="1"/>
          </p:cNvSpPr>
          <p:nvPr>
            <p:ph type="sldNum" sz="quarter" idx="11"/>
          </p:nvPr>
        </p:nvSpPr>
        <p:spPr/>
        <p:txBody>
          <a:bodyPr/>
          <a:lstStyle/>
          <a:p>
            <a:pPr>
              <a:defRPr/>
            </a:pPr>
            <a:fld id="{9538C544-A960-4AA5-B484-6323865FCA31}" type="slidenum">
              <a:rPr lang="hu-HU" altLang="en-US" smtClean="0"/>
              <a:pPr>
                <a:defRPr/>
              </a:pPr>
              <a:t>5</a:t>
            </a:fld>
            <a:endParaRPr lang="hu-HU" altLang="en-US"/>
          </a:p>
        </p:txBody>
      </p:sp>
      <p:pic>
        <p:nvPicPr>
          <p:cNvPr id="6" name="Picture 5">
            <a:extLst>
              <a:ext uri="{FF2B5EF4-FFF2-40B4-BE49-F238E27FC236}">
                <a16:creationId xmlns:a16="http://schemas.microsoft.com/office/drawing/2014/main" id="{FFF84406-2C12-4753-9750-D9DB4A97E2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 y="968474"/>
            <a:ext cx="9134201" cy="4921051"/>
          </a:xfrm>
          <a:prstGeom prst="rect">
            <a:avLst/>
          </a:prstGeom>
        </p:spPr>
      </p:pic>
    </p:spTree>
    <p:extLst>
      <p:ext uri="{BB962C8B-B14F-4D97-AF65-F5344CB8AC3E}">
        <p14:creationId xmlns:p14="http://schemas.microsoft.com/office/powerpoint/2010/main" val="178480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a:extLst>
              <a:ext uri="{FF2B5EF4-FFF2-40B4-BE49-F238E27FC236}">
                <a16:creationId xmlns:a16="http://schemas.microsoft.com/office/drawing/2014/main" id="{3CA4AA2B-564C-4588-8DCF-4A6E971B581C}"/>
              </a:ext>
            </a:extLst>
          </p:cNvPr>
          <p:cNvSpPr>
            <a:spLocks noGrp="1" noChangeArrowheads="1"/>
          </p:cNvSpPr>
          <p:nvPr>
            <p:ph type="title"/>
          </p:nvPr>
        </p:nvSpPr>
        <p:spPr>
          <a:xfrm>
            <a:off x="1116013" y="76200"/>
            <a:ext cx="6943725" cy="792163"/>
          </a:xfrm>
        </p:spPr>
        <p:txBody>
          <a:bodyPr/>
          <a:lstStyle/>
          <a:p>
            <a:r>
              <a:rPr lang="en-US" altLang="hu-HU">
                <a:ea typeface="ＭＳ Ｐゴシック" panose="020B0600070205080204" pitchFamily="34" charset="-128"/>
              </a:rPr>
              <a:t>Associated partners</a:t>
            </a:r>
            <a:endParaRPr lang="hu-HU" altLang="hu-HU">
              <a:ea typeface="ＭＳ Ｐゴシック" panose="020B0600070205080204" pitchFamily="34" charset="-128"/>
            </a:endParaRPr>
          </a:p>
        </p:txBody>
      </p:sp>
      <p:sp>
        <p:nvSpPr>
          <p:cNvPr id="16387" name="Slide Number Placeholder 5">
            <a:extLst>
              <a:ext uri="{FF2B5EF4-FFF2-40B4-BE49-F238E27FC236}">
                <a16:creationId xmlns:a16="http://schemas.microsoft.com/office/drawing/2014/main" id="{4DB85B8B-B847-4607-84A4-ACF149D8B572}"/>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633D3FA-591C-49A5-96DA-6CC02F0E7969}" type="slidenum">
              <a:rPr lang="hu-HU" altLang="en-US" smtClean="0">
                <a:solidFill>
                  <a:schemeClr val="bg1"/>
                </a:solidFill>
              </a:rPr>
              <a:pPr/>
              <a:t>6</a:t>
            </a:fld>
            <a:endParaRPr lang="hu-HU" altLang="en-US">
              <a:solidFill>
                <a:schemeClr val="bg1"/>
              </a:solidFill>
            </a:endParaRPr>
          </a:p>
        </p:txBody>
      </p:sp>
      <p:sp>
        <p:nvSpPr>
          <p:cNvPr id="5" name="Date Placeholder 4">
            <a:extLst>
              <a:ext uri="{FF2B5EF4-FFF2-40B4-BE49-F238E27FC236}">
                <a16:creationId xmlns:a16="http://schemas.microsoft.com/office/drawing/2014/main" id="{491969DF-7C97-4DF3-9BC7-9E3BBD196AC2}"/>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9" name="Content Placeholder 8">
            <a:extLst>
              <a:ext uri="{FF2B5EF4-FFF2-40B4-BE49-F238E27FC236}">
                <a16:creationId xmlns:a16="http://schemas.microsoft.com/office/drawing/2014/main" id="{BE71524A-A1F2-49E8-92E0-328C0450759C}"/>
              </a:ext>
            </a:extLst>
          </p:cNvPr>
          <p:cNvGraphicFramePr>
            <a:graphicFrameLocks noGrp="1"/>
          </p:cNvGraphicFramePr>
          <p:nvPr>
            <p:ph idx="1"/>
          </p:nvPr>
        </p:nvGraphicFramePr>
        <p:xfrm>
          <a:off x="320675" y="1068388"/>
          <a:ext cx="8507413" cy="4232272"/>
        </p:xfrm>
        <a:graphic>
          <a:graphicData uri="http://schemas.openxmlformats.org/drawingml/2006/table">
            <a:tbl>
              <a:tblPr>
                <a:tableStyleId>{F5AB1C69-6EDB-4FF4-983F-18BD219EF322}</a:tableStyleId>
              </a:tblPr>
              <a:tblGrid>
                <a:gridCol w="625079">
                  <a:extLst>
                    <a:ext uri="{9D8B030D-6E8A-4147-A177-3AD203B41FA5}">
                      <a16:colId xmlns:a16="http://schemas.microsoft.com/office/drawing/2014/main" val="2447543471"/>
                    </a:ext>
                  </a:extLst>
                </a:gridCol>
                <a:gridCol w="3734988">
                  <a:extLst>
                    <a:ext uri="{9D8B030D-6E8A-4147-A177-3AD203B41FA5}">
                      <a16:colId xmlns:a16="http://schemas.microsoft.com/office/drawing/2014/main" val="4293150836"/>
                    </a:ext>
                  </a:extLst>
                </a:gridCol>
                <a:gridCol w="2144429">
                  <a:extLst>
                    <a:ext uri="{9D8B030D-6E8A-4147-A177-3AD203B41FA5}">
                      <a16:colId xmlns:a16="http://schemas.microsoft.com/office/drawing/2014/main" val="1222619123"/>
                    </a:ext>
                  </a:extLst>
                </a:gridCol>
                <a:gridCol w="2002917">
                  <a:extLst>
                    <a:ext uri="{9D8B030D-6E8A-4147-A177-3AD203B41FA5}">
                      <a16:colId xmlns:a16="http://schemas.microsoft.com/office/drawing/2014/main" val="436122156"/>
                    </a:ext>
                  </a:extLst>
                </a:gridCol>
              </a:tblGrid>
              <a:tr h="384752">
                <a:tc>
                  <a:txBody>
                    <a:bodyPr/>
                    <a:lstStyle/>
                    <a:p>
                      <a:pPr algn="l" fontAlgn="b"/>
                      <a:r>
                        <a:rPr lang="hu-HU" sz="1800" b="1" i="0" u="none" strike="noStrike" dirty="0">
                          <a:solidFill>
                            <a:schemeClr val="bg1"/>
                          </a:solidFill>
                          <a:effectLst/>
                          <a:latin typeface="Calibri" panose="020F0502020204030204" pitchFamily="34" charset="0"/>
                        </a:rPr>
                        <a:t>PID</a:t>
                      </a:r>
                    </a:p>
                  </a:txBody>
                  <a:tcPr marL="9525" marR="9525" marT="9524" marB="0" anchor="b">
                    <a:solidFill>
                      <a:schemeClr val="accent3">
                        <a:lumMod val="75000"/>
                      </a:schemeClr>
                    </a:solidFill>
                  </a:tcPr>
                </a:tc>
                <a:tc>
                  <a:txBody>
                    <a:bodyPr/>
                    <a:lstStyle/>
                    <a:p>
                      <a:pPr algn="l" fontAlgn="b"/>
                      <a:r>
                        <a:rPr lang="hu-HU" sz="1800" b="1" i="0" u="none" strike="noStrike">
                          <a:solidFill>
                            <a:schemeClr val="bg1"/>
                          </a:solidFill>
                          <a:effectLst/>
                          <a:latin typeface="Calibri" panose="020F0502020204030204" pitchFamily="34" charset="0"/>
                        </a:rPr>
                        <a:t>Name</a:t>
                      </a:r>
                    </a:p>
                  </a:txBody>
                  <a:tcPr marL="9525" marR="9525" marT="9524" marB="0" anchor="b">
                    <a:solidFill>
                      <a:schemeClr val="accent3">
                        <a:lumMod val="75000"/>
                      </a:schemeClr>
                    </a:solidFill>
                  </a:tcPr>
                </a:tc>
                <a:tc>
                  <a:txBody>
                    <a:bodyPr/>
                    <a:lstStyle/>
                    <a:p>
                      <a:pPr algn="l" fontAlgn="b"/>
                      <a:r>
                        <a:rPr lang="hu-HU" sz="1800" b="1" i="0" u="none" strike="noStrike">
                          <a:solidFill>
                            <a:schemeClr val="bg1"/>
                          </a:solidFill>
                          <a:effectLst/>
                          <a:latin typeface="Calibri" panose="020F0502020204030204" pitchFamily="34" charset="0"/>
                        </a:rPr>
                        <a:t>City</a:t>
                      </a:r>
                    </a:p>
                  </a:txBody>
                  <a:tcPr marL="9525" marR="9525" marT="9524" marB="0" anchor="b">
                    <a:solidFill>
                      <a:schemeClr val="accent3">
                        <a:lumMod val="75000"/>
                      </a:schemeClr>
                    </a:solidFill>
                  </a:tcPr>
                </a:tc>
                <a:tc>
                  <a:txBody>
                    <a:bodyPr/>
                    <a:lstStyle/>
                    <a:p>
                      <a:pPr algn="l" fontAlgn="b"/>
                      <a:r>
                        <a:rPr lang="hu-HU" sz="1800" b="1" i="0" u="none" strike="noStrike" dirty="0">
                          <a:solidFill>
                            <a:schemeClr val="bg1"/>
                          </a:solidFill>
                          <a:effectLst/>
                          <a:latin typeface="Calibri" panose="020F0502020204030204" pitchFamily="34" charset="0"/>
                        </a:rPr>
                        <a:t>PIC</a:t>
                      </a:r>
                    </a:p>
                  </a:txBody>
                  <a:tcPr marL="9525" marR="9525" marT="9524" marB="0" anchor="b">
                    <a:solidFill>
                      <a:schemeClr val="accent3">
                        <a:lumMod val="75000"/>
                      </a:schemeClr>
                    </a:solidFill>
                  </a:tcPr>
                </a:tc>
                <a:extLst>
                  <a:ext uri="{0D108BD9-81ED-4DB2-BD59-A6C34878D82A}">
                    <a16:rowId xmlns:a16="http://schemas.microsoft.com/office/drawing/2014/main" val="697007347"/>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P11</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M&amp;I Systems</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Novi Sad</a:t>
                      </a:r>
                    </a:p>
                  </a:txBody>
                  <a:tcPr marL="9525" marR="9525" marT="9524" marB="0" anchor="b"/>
                </a:tc>
                <a:tc>
                  <a:txBody>
                    <a:bodyPr/>
                    <a:lstStyle/>
                    <a:p>
                      <a:pPr algn="l" fontAlgn="b"/>
                      <a:r>
                        <a:rPr lang="hu-HU" sz="1800" b="0" i="0" u="none" strike="noStrike">
                          <a:solidFill>
                            <a:srgbClr val="444444"/>
                          </a:solidFill>
                          <a:effectLst/>
                          <a:latin typeface="Calibri" panose="020F0502020204030204" pitchFamily="34" charset="0"/>
                          <a:cs typeface="Calibri" panose="020F0502020204030204" pitchFamily="34" charset="0"/>
                        </a:rPr>
                        <a:t>919199064</a:t>
                      </a:r>
                    </a:p>
                  </a:txBody>
                  <a:tcPr marL="9525" marR="9525" marT="9524" marB="0" anchor="b"/>
                </a:tc>
                <a:extLst>
                  <a:ext uri="{0D108BD9-81ED-4DB2-BD59-A6C34878D82A}">
                    <a16:rowId xmlns:a16="http://schemas.microsoft.com/office/drawing/2014/main" val="1027003697"/>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P12</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Singi Engineering Ltd</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Belgrade</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914898957</a:t>
                      </a:r>
                    </a:p>
                  </a:txBody>
                  <a:tcPr marL="9525" marR="9525" marT="9524" marB="0" anchor="b">
                    <a:solidFill>
                      <a:schemeClr val="accent3">
                        <a:lumMod val="40000"/>
                        <a:lumOff val="60000"/>
                      </a:schemeClr>
                    </a:solidFill>
                  </a:tcPr>
                </a:tc>
                <a:extLst>
                  <a:ext uri="{0D108BD9-81ED-4DB2-BD59-A6C34878D82A}">
                    <a16:rowId xmlns:a16="http://schemas.microsoft.com/office/drawing/2014/main" val="2983251323"/>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P13</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Evopro System Engineering</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Budapest</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996332785</a:t>
                      </a:r>
                    </a:p>
                  </a:txBody>
                  <a:tcPr marL="9525" marR="9525" marT="9524" marB="0" anchor="b"/>
                </a:tc>
                <a:extLst>
                  <a:ext uri="{0D108BD9-81ED-4DB2-BD59-A6C34878D82A}">
                    <a16:rowId xmlns:a16="http://schemas.microsoft.com/office/drawing/2014/main" val="1002284727"/>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P14</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NetVisor</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Budapest</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989553746</a:t>
                      </a:r>
                    </a:p>
                  </a:txBody>
                  <a:tcPr marL="9525" marR="9525" marT="9524" marB="0" anchor="b">
                    <a:solidFill>
                      <a:schemeClr val="accent3">
                        <a:lumMod val="40000"/>
                        <a:lumOff val="60000"/>
                      </a:schemeClr>
                    </a:solidFill>
                  </a:tcPr>
                </a:tc>
                <a:extLst>
                  <a:ext uri="{0D108BD9-81ED-4DB2-BD59-A6C34878D82A}">
                    <a16:rowId xmlns:a16="http://schemas.microsoft.com/office/drawing/2014/main" val="657588627"/>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P15</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Advanced Security Technologies</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Nis</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920915576</a:t>
                      </a:r>
                    </a:p>
                  </a:txBody>
                  <a:tcPr marL="9525" marR="9525" marT="9524" marB="0" anchor="b"/>
                </a:tc>
                <a:extLst>
                  <a:ext uri="{0D108BD9-81ED-4DB2-BD59-A6C34878D82A}">
                    <a16:rowId xmlns:a16="http://schemas.microsoft.com/office/drawing/2014/main" val="1556766055"/>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P16</a:t>
                      </a:r>
                    </a:p>
                  </a:txBody>
                  <a:tcPr marL="9525" marR="9525" marT="9524"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TIAC Ltd</a:t>
                      </a:r>
                    </a:p>
                  </a:txBody>
                  <a:tcPr marL="9525" marR="9525" marT="9524" marB="0" anchor="b">
                    <a:solidFill>
                      <a:schemeClr val="accent3">
                        <a:lumMod val="40000"/>
                        <a:lumOff val="60000"/>
                      </a:schemeClr>
                    </a:solidFill>
                  </a:tcPr>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Novi Sad</a:t>
                      </a:r>
                    </a:p>
                  </a:txBody>
                  <a:tcPr marL="9525" marR="9525" marT="9524"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936625308</a:t>
                      </a:r>
                    </a:p>
                  </a:txBody>
                  <a:tcPr marL="9525" marR="9525" marT="9524" marB="0" anchor="b">
                    <a:solidFill>
                      <a:schemeClr val="accent3">
                        <a:lumMod val="40000"/>
                        <a:lumOff val="60000"/>
                      </a:schemeClr>
                    </a:solidFill>
                  </a:tcPr>
                </a:tc>
                <a:extLst>
                  <a:ext uri="{0D108BD9-81ED-4DB2-BD59-A6C34878D82A}">
                    <a16:rowId xmlns:a16="http://schemas.microsoft.com/office/drawing/2014/main" val="1480811324"/>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P17</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Eccentrix Ltd</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Belgrade</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 </a:t>
                      </a:r>
                    </a:p>
                  </a:txBody>
                  <a:tcPr marL="9525" marR="9525" marT="9524" marB="0" anchor="b"/>
                </a:tc>
                <a:extLst>
                  <a:ext uri="{0D108BD9-81ED-4DB2-BD59-A6C34878D82A}">
                    <a16:rowId xmlns:a16="http://schemas.microsoft.com/office/drawing/2014/main" val="2739835438"/>
                  </a:ext>
                </a:extLst>
              </a:tr>
              <a:tr h="384752">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P18</a:t>
                      </a:r>
                    </a:p>
                  </a:txBody>
                  <a:tcPr marL="9525" marR="9525" marT="9524" marB="0" anchor="b">
                    <a:solidFill>
                      <a:schemeClr val="accent3">
                        <a:lumMod val="40000"/>
                        <a:lumOff val="60000"/>
                      </a:schemeClr>
                    </a:solidFill>
                  </a:tcPr>
                </a:tc>
                <a:tc>
                  <a:txBody>
                    <a:bodyPr/>
                    <a:lstStyle/>
                    <a:p>
                      <a:pPr algn="l" fontAlgn="b"/>
                      <a:r>
                        <a:rPr lang="fr-FR" sz="1800" b="0" i="0" u="none" strike="noStrike" dirty="0" err="1">
                          <a:solidFill>
                            <a:srgbClr val="000000"/>
                          </a:solidFill>
                          <a:effectLst/>
                          <a:latin typeface="Calibri" panose="020F0502020204030204" pitchFamily="34" charset="0"/>
                          <a:cs typeface="Calibri" panose="020F0502020204030204" pitchFamily="34" charset="0"/>
                        </a:rPr>
                        <a:t>Verisec</a:t>
                      </a:r>
                      <a:r>
                        <a:rPr lang="fr-FR" sz="1800" b="0" i="0" u="none" strike="noStrike" dirty="0">
                          <a:solidFill>
                            <a:srgbClr val="000000"/>
                          </a:solidFill>
                          <a:effectLst/>
                          <a:latin typeface="Calibri" panose="020F0502020204030204" pitchFamily="34" charset="0"/>
                          <a:cs typeface="Calibri" panose="020F0502020204030204" pitchFamily="34" charset="0"/>
                        </a:rPr>
                        <a:t> </a:t>
                      </a:r>
                      <a:r>
                        <a:rPr lang="fr-FR" sz="1800" b="0" i="0" u="none" strike="noStrike" dirty="0" err="1">
                          <a:solidFill>
                            <a:srgbClr val="000000"/>
                          </a:solidFill>
                          <a:effectLst/>
                          <a:latin typeface="Calibri" panose="020F0502020204030204" pitchFamily="34" charset="0"/>
                          <a:cs typeface="Calibri" panose="020F0502020204030204" pitchFamily="34" charset="0"/>
                        </a:rPr>
                        <a:t>Labs</a:t>
                      </a:r>
                      <a:r>
                        <a:rPr lang="fr-FR" sz="1800" b="0" i="0" u="none" strike="noStrike" dirty="0">
                          <a:solidFill>
                            <a:srgbClr val="000000"/>
                          </a:solidFill>
                          <a:effectLst/>
                          <a:latin typeface="Calibri" panose="020F0502020204030204" pitchFamily="34" charset="0"/>
                          <a:cs typeface="Calibri" panose="020F0502020204030204" pitchFamily="34" charset="0"/>
                        </a:rPr>
                        <a:t> </a:t>
                      </a:r>
                      <a:r>
                        <a:rPr lang="fr-FR" sz="1800" b="0" i="0" u="none" strike="noStrike" dirty="0" err="1">
                          <a:solidFill>
                            <a:srgbClr val="000000"/>
                          </a:solidFill>
                          <a:effectLst/>
                          <a:latin typeface="Calibri" panose="020F0502020204030204" pitchFamily="34" charset="0"/>
                          <a:cs typeface="Calibri" panose="020F0502020204030204" pitchFamily="34" charset="0"/>
                        </a:rPr>
                        <a:t>d.o.o</a:t>
                      </a:r>
                      <a:r>
                        <a:rPr lang="fr-FR" sz="1800" b="0"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4"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Belgrade</a:t>
                      </a:r>
                    </a:p>
                  </a:txBody>
                  <a:tcPr marL="9525" marR="9525" marT="9524"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4" marB="0" anchor="b">
                    <a:solidFill>
                      <a:schemeClr val="accent3">
                        <a:lumMod val="40000"/>
                        <a:lumOff val="60000"/>
                      </a:schemeClr>
                    </a:solidFill>
                  </a:tcPr>
                </a:tc>
                <a:extLst>
                  <a:ext uri="{0D108BD9-81ED-4DB2-BD59-A6C34878D82A}">
                    <a16:rowId xmlns:a16="http://schemas.microsoft.com/office/drawing/2014/main" val="2034654009"/>
                  </a:ext>
                </a:extLst>
              </a:tr>
              <a:tr h="384752">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P19</a:t>
                      </a:r>
                    </a:p>
                  </a:txBody>
                  <a:tcPr marL="9525" marR="9525" marT="9524" marB="0" anchor="b"/>
                </a:tc>
                <a:tc>
                  <a:txBody>
                    <a:bodyPr/>
                    <a:lstStyle/>
                    <a:p>
                      <a:pPr algn="l" fontAlgn="b"/>
                      <a:r>
                        <a:rPr lang="hu-HU" sz="1800" b="0" i="0" u="none" strike="noStrike">
                          <a:solidFill>
                            <a:srgbClr val="000000"/>
                          </a:solidFill>
                          <a:effectLst/>
                          <a:latin typeface="Calibri" panose="020F0502020204030204" pitchFamily="34" charset="0"/>
                          <a:cs typeface="Calibri" panose="020F0502020204030204" pitchFamily="34" charset="0"/>
                        </a:rPr>
                        <a:t>Cisco Serbia Ltd</a:t>
                      </a:r>
                    </a:p>
                  </a:txBody>
                  <a:tcPr marL="9525" marR="9525" marT="9524" marB="0" anchor="b"/>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Belgrade</a:t>
                      </a:r>
                    </a:p>
                  </a:txBody>
                  <a:tcPr marL="9525" marR="9525" marT="9524" marB="0" anchor="b"/>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915360677</a:t>
                      </a:r>
                    </a:p>
                  </a:txBody>
                  <a:tcPr marL="9525" marR="9525" marT="9524" marB="0" anchor="b"/>
                </a:tc>
                <a:extLst>
                  <a:ext uri="{0D108BD9-81ED-4DB2-BD59-A6C34878D82A}">
                    <a16:rowId xmlns:a16="http://schemas.microsoft.com/office/drawing/2014/main" val="1725675118"/>
                  </a:ext>
                </a:extLst>
              </a:tr>
              <a:tr h="384752">
                <a:tc>
                  <a:txBody>
                    <a:bodyPr/>
                    <a:lstStyle/>
                    <a:p>
                      <a:pPr algn="l" fontAlgn="b"/>
                      <a:endParaRPr lang="hu-HU"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4" marB="0" anchor="b">
                    <a:solidFill>
                      <a:schemeClr val="accent3">
                        <a:lumMod val="40000"/>
                        <a:lumOff val="60000"/>
                      </a:schemeClr>
                    </a:solidFill>
                  </a:tcPr>
                </a:tc>
                <a:tc>
                  <a:txBody>
                    <a:bodyPr/>
                    <a:lstStyle/>
                    <a:p>
                      <a:pPr algn="l" fontAlgn="b"/>
                      <a:r>
                        <a:rPr lang="hu-HU" sz="1800" b="0" i="0" u="none" strike="noStrike" dirty="0">
                          <a:solidFill>
                            <a:srgbClr val="000000"/>
                          </a:solidFill>
                          <a:effectLst/>
                          <a:latin typeface="Calibri" panose="020F0502020204030204" pitchFamily="34" charset="0"/>
                          <a:cs typeface="Calibri" panose="020F0502020204030204" pitchFamily="34" charset="0"/>
                        </a:rPr>
                        <a:t>Microsoft Development Center Serbia</a:t>
                      </a:r>
                    </a:p>
                  </a:txBody>
                  <a:tcPr marL="9525" marR="9525" marT="9524" marB="0" anchor="b">
                    <a:solidFill>
                      <a:schemeClr val="accent3">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hu-HU" sz="1800" b="0" i="0" u="none" strike="noStrike" dirty="0">
                          <a:solidFill>
                            <a:srgbClr val="000000"/>
                          </a:solidFill>
                          <a:effectLst/>
                          <a:latin typeface="Calibri" panose="020F0502020204030204" pitchFamily="34" charset="0"/>
                          <a:cs typeface="Calibri" panose="020F0502020204030204" pitchFamily="34" charset="0"/>
                        </a:rPr>
                        <a:t>Belgrade</a:t>
                      </a:r>
                    </a:p>
                  </a:txBody>
                  <a:tcPr marL="9525" marR="9525" marT="9524" marB="0" anchor="b">
                    <a:solidFill>
                      <a:schemeClr val="accent3">
                        <a:lumMod val="40000"/>
                        <a:lumOff val="60000"/>
                      </a:schemeClr>
                    </a:solidFill>
                  </a:tcPr>
                </a:tc>
                <a:tc>
                  <a:txBody>
                    <a:bodyPr/>
                    <a:lstStyle/>
                    <a:p>
                      <a:pPr algn="l" fontAlgn="b"/>
                      <a:r>
                        <a:rPr lang="en-US" sz="1800" b="0" i="0" u="none" strike="noStrike" dirty="0">
                          <a:solidFill>
                            <a:srgbClr val="000000"/>
                          </a:solidFill>
                          <a:effectLst/>
                          <a:latin typeface="Calibri" panose="020F0502020204030204" pitchFamily="34" charset="0"/>
                          <a:cs typeface="Calibri" panose="020F0502020204030204" pitchFamily="34" charset="0"/>
                        </a:rPr>
                        <a:t>(almost)</a:t>
                      </a:r>
                      <a:endParaRPr lang="hu-HU"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4" marB="0" anchor="b">
                    <a:solidFill>
                      <a:schemeClr val="accent3">
                        <a:lumMod val="40000"/>
                        <a:lumOff val="60000"/>
                      </a:schemeClr>
                    </a:solidFill>
                  </a:tcPr>
                </a:tc>
                <a:extLst>
                  <a:ext uri="{0D108BD9-81ED-4DB2-BD59-A6C34878D82A}">
                    <a16:rowId xmlns:a16="http://schemas.microsoft.com/office/drawing/2014/main" val="3954351984"/>
                  </a:ext>
                </a:extLst>
              </a:tr>
            </a:tbl>
          </a:graphicData>
        </a:graphic>
      </p:graphicFrame>
    </p:spTree>
    <p:extLst>
      <p:ext uri="{BB962C8B-B14F-4D97-AF65-F5344CB8AC3E}">
        <p14:creationId xmlns:p14="http://schemas.microsoft.com/office/powerpoint/2010/main" val="331800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FD99-3327-4FAA-8F2B-DD83234244E8}"/>
              </a:ext>
            </a:extLst>
          </p:cNvPr>
          <p:cNvSpPr>
            <a:spLocks noGrp="1"/>
          </p:cNvSpPr>
          <p:nvPr>
            <p:ph type="title"/>
          </p:nvPr>
        </p:nvSpPr>
        <p:spPr/>
        <p:txBody>
          <a:bodyPr/>
          <a:lstStyle/>
          <a:p>
            <a:pPr>
              <a:defRPr/>
            </a:pPr>
            <a:r>
              <a:rPr lang="en-US" dirty="0"/>
              <a:t>Existing Courses @ UNS/FTN</a:t>
            </a:r>
            <a:endParaRPr lang="hu-HU" dirty="0"/>
          </a:p>
        </p:txBody>
      </p:sp>
      <p:sp>
        <p:nvSpPr>
          <p:cNvPr id="34819" name="Text Placeholder 2">
            <a:extLst>
              <a:ext uri="{FF2B5EF4-FFF2-40B4-BE49-F238E27FC236}">
                <a16:creationId xmlns:a16="http://schemas.microsoft.com/office/drawing/2014/main" id="{88CE8435-1AEE-4F27-A3C9-EFE944AEB7DC}"/>
              </a:ext>
            </a:extLst>
          </p:cNvPr>
          <p:cNvSpPr>
            <a:spLocks noGrp="1" noChangeArrowheads="1"/>
          </p:cNvSpPr>
          <p:nvPr>
            <p:ph type="body" idx="1"/>
          </p:nvPr>
        </p:nvSpPr>
        <p:spPr/>
        <p:txBody>
          <a:bodyPr/>
          <a:lstStyle/>
          <a:p>
            <a:r>
              <a:rPr lang="en-US" altLang="hu-HU">
                <a:ea typeface="ＭＳ Ｐゴシック" panose="020B0600070205080204" pitchFamily="34" charset="-128"/>
              </a:rPr>
              <a:t>Information Security Services Education in Serbia (ISSES)</a:t>
            </a:r>
            <a:endParaRPr lang="hu-HU" altLang="hu-HU">
              <a:ea typeface="ＭＳ Ｐゴシック" panose="020B0600070205080204" pitchFamily="34" charset="-128"/>
            </a:endParaRPr>
          </a:p>
        </p:txBody>
      </p:sp>
      <p:sp>
        <p:nvSpPr>
          <p:cNvPr id="4" name="Date Placeholder 3">
            <a:extLst>
              <a:ext uri="{FF2B5EF4-FFF2-40B4-BE49-F238E27FC236}">
                <a16:creationId xmlns:a16="http://schemas.microsoft.com/office/drawing/2014/main" id="{4B982206-994F-4E63-A237-6C09FFBECAE8}"/>
              </a:ext>
            </a:extLst>
          </p:cNvPr>
          <p:cNvSpPr>
            <a:spLocks noGrp="1"/>
          </p:cNvSpPr>
          <p:nvPr>
            <p:ph type="dt" sz="quarter" idx="10"/>
          </p:nvPr>
        </p:nvSpPr>
        <p:spPr/>
        <p:txBody>
          <a:bodyPr/>
          <a:lstStyle/>
          <a:p>
            <a:pPr>
              <a:defRPr/>
            </a:pPr>
            <a:r>
              <a:rPr lang="en-US"/>
              <a:t>ISSES 2017-2020, Erasmus+ CBHE</a:t>
            </a:r>
            <a:endParaRPr lang="hu-HU"/>
          </a:p>
        </p:txBody>
      </p:sp>
      <p:sp>
        <p:nvSpPr>
          <p:cNvPr id="34821" name="Slide Number Placeholder 4">
            <a:extLst>
              <a:ext uri="{FF2B5EF4-FFF2-40B4-BE49-F238E27FC236}">
                <a16:creationId xmlns:a16="http://schemas.microsoft.com/office/drawing/2014/main" id="{70ACDF0A-7DB6-4C88-8D70-28A13724231F}"/>
              </a:ext>
            </a:extLst>
          </p:cNvPr>
          <p:cNvSpPr>
            <a:spLocks noGrp="1" noChangeArrowheads="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C07CBDB-0EB5-4267-AB25-4C4AFF2C996D}" type="slidenum">
              <a:rPr lang="hu-HU" altLang="en-US" smtClean="0">
                <a:solidFill>
                  <a:schemeClr val="bg1"/>
                </a:solidFill>
              </a:rPr>
              <a:pPr/>
              <a:t>7</a:t>
            </a:fld>
            <a:endParaRPr lang="hu-HU" altLang="en-US">
              <a:solidFill>
                <a:schemeClr val="bg1"/>
              </a:solidFill>
            </a:endParaRPr>
          </a:p>
        </p:txBody>
      </p:sp>
    </p:spTree>
    <p:extLst>
      <p:ext uri="{BB962C8B-B14F-4D97-AF65-F5344CB8AC3E}">
        <p14:creationId xmlns:p14="http://schemas.microsoft.com/office/powerpoint/2010/main" val="1295888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a:extLst>
              <a:ext uri="{FF2B5EF4-FFF2-40B4-BE49-F238E27FC236}">
                <a16:creationId xmlns:a16="http://schemas.microsoft.com/office/drawing/2014/main" id="{168DD244-2E2E-411C-B3AF-8CF1F0DFCDD8}"/>
              </a:ext>
            </a:extLst>
          </p:cNvPr>
          <p:cNvSpPr>
            <a:spLocks noGrp="1" noChangeArrowheads="1"/>
          </p:cNvSpPr>
          <p:nvPr>
            <p:ph type="title"/>
          </p:nvPr>
        </p:nvSpPr>
        <p:spPr>
          <a:xfrm>
            <a:off x="1116013" y="76200"/>
            <a:ext cx="6943725" cy="792163"/>
          </a:xfrm>
        </p:spPr>
        <p:txBody>
          <a:bodyPr/>
          <a:lstStyle/>
          <a:p>
            <a:r>
              <a:rPr lang="en-US" altLang="hu-HU">
                <a:ea typeface="ＭＳ Ｐゴシック" panose="020B0600070205080204" pitchFamily="34" charset="-128"/>
              </a:rPr>
              <a:t>“Smart Grid Security”</a:t>
            </a:r>
            <a:endParaRPr lang="hu-HU" altLang="hu-HU">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CD50C2E7-BDCE-41FD-8119-EF31214697E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60C3745-8E8D-495A-8DBE-E5FBE7D28479}" type="slidenum">
              <a:rPr lang="hu-HU" altLang="en-US" smtClean="0">
                <a:solidFill>
                  <a:schemeClr val="bg1"/>
                </a:solidFill>
              </a:rPr>
              <a:pPr/>
              <a:t>8</a:t>
            </a:fld>
            <a:endParaRPr lang="hu-HU" altLang="en-US">
              <a:solidFill>
                <a:schemeClr val="bg1"/>
              </a:solidFill>
            </a:endParaRPr>
          </a:p>
        </p:txBody>
      </p:sp>
      <p:sp>
        <p:nvSpPr>
          <p:cNvPr id="5" name="Date Placeholder 4">
            <a:extLst>
              <a:ext uri="{FF2B5EF4-FFF2-40B4-BE49-F238E27FC236}">
                <a16:creationId xmlns:a16="http://schemas.microsoft.com/office/drawing/2014/main" id="{BD47C147-9463-46C5-85BF-3CC48B40701E}"/>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6" name="Content Placeholder 8">
            <a:extLst>
              <a:ext uri="{FF2B5EF4-FFF2-40B4-BE49-F238E27FC236}">
                <a16:creationId xmlns:a16="http://schemas.microsoft.com/office/drawing/2014/main" id="{E155DFA7-7319-4CAF-A094-B4489DBA2413}"/>
              </a:ext>
            </a:extLst>
          </p:cNvPr>
          <p:cNvGraphicFramePr>
            <a:graphicFrameLocks noGrp="1"/>
          </p:cNvGraphicFramePr>
          <p:nvPr>
            <p:ph idx="1"/>
          </p:nvPr>
        </p:nvGraphicFramePr>
        <p:xfrm>
          <a:off x="320675" y="1068388"/>
          <a:ext cx="8343900" cy="5061028"/>
        </p:xfrm>
        <a:graphic>
          <a:graphicData uri="http://schemas.openxmlformats.org/drawingml/2006/table">
            <a:tbl>
              <a:tblPr>
                <a:tableStyleId>{F5AB1C69-6EDB-4FF4-983F-18BD219EF322}</a:tableStyleId>
              </a:tblPr>
              <a:tblGrid>
                <a:gridCol w="2601932">
                  <a:extLst>
                    <a:ext uri="{9D8B030D-6E8A-4147-A177-3AD203B41FA5}">
                      <a16:colId xmlns:a16="http://schemas.microsoft.com/office/drawing/2014/main" val="4293150836"/>
                    </a:ext>
                  </a:extLst>
                </a:gridCol>
                <a:gridCol w="5741968">
                  <a:extLst>
                    <a:ext uri="{9D8B030D-6E8A-4147-A177-3AD203B41FA5}">
                      <a16:colId xmlns:a16="http://schemas.microsoft.com/office/drawing/2014/main" val="1222619123"/>
                    </a:ext>
                  </a:extLst>
                </a:gridCol>
              </a:tblGrid>
              <a:tr h="384766">
                <a:tc>
                  <a:txBody>
                    <a:bodyPr/>
                    <a:lstStyle/>
                    <a:p>
                      <a:pPr>
                        <a:lnSpc>
                          <a:spcPct val="107000"/>
                        </a:lnSpc>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title (in English)</a:t>
                      </a:r>
                      <a:endPar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Security and Safety in Electric Power Systems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697007347"/>
                  </a:ext>
                </a:extLst>
              </a:tr>
              <a:tr h="384766">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title (in Serbian)</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sr-Latn-RS" sz="1800" dirty="0">
                          <a:effectLst/>
                          <a:latin typeface="Calibri" panose="020F0502020204030204" pitchFamily="34" charset="0"/>
                          <a:ea typeface="Calibri" panose="020F0502020204030204" pitchFamily="34" charset="0"/>
                          <a:cs typeface="Times New Roman" panose="02020603050405020304" pitchFamily="18" charset="0"/>
                        </a:rPr>
                        <a:t>Sigurnost i bezbednost u elektroenergetskim sistemima</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3928569485"/>
                  </a:ext>
                </a:extLst>
              </a:tr>
              <a:tr h="880472">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BSc/MSc/PhD/Spec level of studies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BSc – 7</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semester – 3+1 week block, project-based</a:t>
                      </a:r>
                    </a:p>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Accredited on the MSc level under a different name, but inactive in school year 2017/2018</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652525041"/>
                  </a:ext>
                </a:extLst>
              </a:tr>
              <a:tr h="384766">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ECTS credit points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1299918425"/>
                  </a:ext>
                </a:extLst>
              </a:tr>
              <a:tr h="586981">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Higher education institution (HEI)</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FTN – UNS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163116447"/>
                  </a:ext>
                </a:extLst>
              </a:tr>
              <a:tr h="384766">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City</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Novi Sad</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49663195"/>
                  </a:ext>
                </a:extLst>
              </a:tr>
              <a:tr h="1467453">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Information security domains and concepts (5-15 elements covered by the lectures and laboratory exercises)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 Personnel &amp; Physical Security; Cryptography overview; Secure communication channels (i.e. Network Security); AAA; Malware; Secure Software Development; Privacy and Legal aspects; Information Security Policy; Organizations &amp; Standards;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2398984019"/>
                  </a:ext>
                </a:extLst>
              </a:tr>
              <a:tr h="586981">
                <a:tc>
                  <a:txBody>
                    <a:bodyPr/>
                    <a:lstStyle/>
                    <a:p>
                      <a:pPr>
                        <a:lnSpc>
                          <a:spcPct val="107000"/>
                        </a:lnSpc>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Professor(s) – name, title, organization, email</a:t>
                      </a:r>
                      <a:endPar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Imre Lendak</a:t>
                      </a:r>
                      <a:r>
                        <a:rPr lang="hr-HR"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assistant </a:t>
                      </a:r>
                      <a:r>
                        <a:rPr lang="hr-HR" sz="1800" dirty="0">
                          <a:effectLst/>
                          <a:latin typeface="Calibri" panose="020F0502020204030204" pitchFamily="34" charset="0"/>
                          <a:ea typeface="Calibri" panose="020F0502020204030204" pitchFamily="34" charset="0"/>
                          <a:cs typeface="Times New Roman" panose="02020603050405020304" pitchFamily="18" charset="0"/>
                        </a:rPr>
                        <a:t>professor, FTN – 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hlinkClick r:id="rId2"/>
                        </a:rPr>
                        <a:t>lendak</a:t>
                      </a:r>
                      <a:r>
                        <a:rPr lang="hr-HR" sz="1800" dirty="0">
                          <a:effectLst/>
                          <a:latin typeface="Calibri" panose="020F0502020204030204" pitchFamily="34" charset="0"/>
                          <a:ea typeface="Calibri" panose="020F0502020204030204" pitchFamily="34" charset="0"/>
                          <a:cs typeface="Times New Roman" panose="02020603050405020304" pitchFamily="18" charset="0"/>
                          <a:hlinkClick r:id="rId2"/>
                        </a:rPr>
                        <a:t>@uns.ac.rs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3368927453"/>
                  </a:ext>
                </a:extLst>
              </a:tr>
            </a:tbl>
          </a:graphicData>
        </a:graphic>
      </p:graphicFrame>
    </p:spTree>
    <p:extLst>
      <p:ext uri="{BB962C8B-B14F-4D97-AF65-F5344CB8AC3E}">
        <p14:creationId xmlns:p14="http://schemas.microsoft.com/office/powerpoint/2010/main" val="789048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4BE252A1-19A9-493C-A86F-63C87E3D3EC4}"/>
              </a:ext>
            </a:extLst>
          </p:cNvPr>
          <p:cNvSpPr>
            <a:spLocks noGrp="1" noChangeArrowheads="1"/>
          </p:cNvSpPr>
          <p:nvPr>
            <p:ph type="title"/>
          </p:nvPr>
        </p:nvSpPr>
        <p:spPr>
          <a:xfrm>
            <a:off x="1116013" y="76200"/>
            <a:ext cx="6943725" cy="792163"/>
          </a:xfrm>
        </p:spPr>
        <p:txBody>
          <a:bodyPr/>
          <a:lstStyle/>
          <a:p>
            <a:r>
              <a:rPr lang="en-US" altLang="hu-HU">
                <a:ea typeface="ＭＳ Ｐゴシック" panose="020B0600070205080204" pitchFamily="34" charset="-128"/>
              </a:rPr>
              <a:t>e-Business Security</a:t>
            </a:r>
            <a:endParaRPr lang="hu-HU" altLang="hu-HU">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01A56D11-1400-4CE3-BADB-8F1D3721E9A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0254F91-6AD7-42F4-BFA3-6E9556673B86}" type="slidenum">
              <a:rPr lang="hu-HU" altLang="en-US" smtClean="0">
                <a:solidFill>
                  <a:schemeClr val="bg1"/>
                </a:solidFill>
              </a:rPr>
              <a:pPr/>
              <a:t>9</a:t>
            </a:fld>
            <a:endParaRPr lang="hu-HU" altLang="en-US">
              <a:solidFill>
                <a:schemeClr val="bg1"/>
              </a:solidFill>
            </a:endParaRPr>
          </a:p>
        </p:txBody>
      </p:sp>
      <p:sp>
        <p:nvSpPr>
          <p:cNvPr id="5" name="Date Placeholder 4">
            <a:extLst>
              <a:ext uri="{FF2B5EF4-FFF2-40B4-BE49-F238E27FC236}">
                <a16:creationId xmlns:a16="http://schemas.microsoft.com/office/drawing/2014/main" id="{D171956F-F2B2-454E-A796-2AFD847E001A}"/>
              </a:ext>
            </a:extLst>
          </p:cNvPr>
          <p:cNvSpPr>
            <a:spLocks noGrp="1"/>
          </p:cNvSpPr>
          <p:nvPr>
            <p:ph type="dt" sz="quarter" idx="12"/>
          </p:nvPr>
        </p:nvSpPr>
        <p:spPr/>
        <p:txBody>
          <a:bodyPr/>
          <a:lstStyle/>
          <a:p>
            <a:pPr>
              <a:defRPr/>
            </a:pPr>
            <a:r>
              <a:rPr lang="en-US"/>
              <a:t>ISSES 2017-2020, Erasmus+ CBHE</a:t>
            </a:r>
            <a:endParaRPr lang="hu-HU"/>
          </a:p>
        </p:txBody>
      </p:sp>
      <p:graphicFrame>
        <p:nvGraphicFramePr>
          <p:cNvPr id="6" name="Content Placeholder 8">
            <a:extLst>
              <a:ext uri="{FF2B5EF4-FFF2-40B4-BE49-F238E27FC236}">
                <a16:creationId xmlns:a16="http://schemas.microsoft.com/office/drawing/2014/main" id="{1FDF0CD8-E400-4B52-92F5-33B4F0698964}"/>
              </a:ext>
            </a:extLst>
          </p:cNvPr>
          <p:cNvGraphicFramePr>
            <a:graphicFrameLocks noGrp="1"/>
          </p:cNvGraphicFramePr>
          <p:nvPr>
            <p:ph idx="1"/>
          </p:nvPr>
        </p:nvGraphicFramePr>
        <p:xfrm>
          <a:off x="320675" y="1068388"/>
          <a:ext cx="8343900" cy="4767467"/>
        </p:xfrm>
        <a:graphic>
          <a:graphicData uri="http://schemas.openxmlformats.org/drawingml/2006/table">
            <a:tbl>
              <a:tblPr>
                <a:tableStyleId>{F5AB1C69-6EDB-4FF4-983F-18BD219EF322}</a:tableStyleId>
              </a:tblPr>
              <a:tblGrid>
                <a:gridCol w="2601932">
                  <a:extLst>
                    <a:ext uri="{9D8B030D-6E8A-4147-A177-3AD203B41FA5}">
                      <a16:colId xmlns:a16="http://schemas.microsoft.com/office/drawing/2014/main" val="4293150836"/>
                    </a:ext>
                  </a:extLst>
                </a:gridCol>
                <a:gridCol w="5741968">
                  <a:extLst>
                    <a:ext uri="{9D8B030D-6E8A-4147-A177-3AD203B41FA5}">
                      <a16:colId xmlns:a16="http://schemas.microsoft.com/office/drawing/2014/main" val="1222619123"/>
                    </a:ext>
                  </a:extLst>
                </a:gridCol>
              </a:tblGrid>
              <a:tr h="384750">
                <a:tc>
                  <a:txBody>
                    <a:bodyPr/>
                    <a:lstStyle/>
                    <a:p>
                      <a:pPr>
                        <a:lnSpc>
                          <a:spcPct val="107000"/>
                        </a:lnSpc>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title (in English)</a:t>
                      </a:r>
                      <a:endPar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E-Business Systems Security</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697007347"/>
                  </a:ext>
                </a:extLst>
              </a:tr>
              <a:tr h="384750">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Course title (in Serbian)</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Bezbednost u sistemima elektronskog poslovanja</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3928569485"/>
                  </a:ext>
                </a:extLst>
              </a:tr>
              <a:tr h="586957">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BSc/MSc/PhD/Spec level of studies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BSc</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652525041"/>
                  </a:ext>
                </a:extLst>
              </a:tr>
              <a:tr h="384750">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ECTS credit points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4</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1299918425"/>
                  </a:ext>
                </a:extLst>
              </a:tr>
              <a:tr h="586957">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Higher education institution (HEI)</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FTN - UNS</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163116447"/>
                  </a:ext>
                </a:extLst>
              </a:tr>
              <a:tr h="384750">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City</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Novi Sad</a:t>
                      </a:r>
                      <a:endParaRPr lang="hu-HU" sz="180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49663195"/>
                  </a:ext>
                </a:extLst>
              </a:tr>
              <a:tr h="1467392">
                <a:tc>
                  <a:txBody>
                    <a:bodyPr/>
                    <a:lstStyle/>
                    <a:p>
                      <a:pPr>
                        <a:lnSpc>
                          <a:spcPct val="107000"/>
                        </a:lnSpc>
                        <a:spcAft>
                          <a:spcPts val="0"/>
                        </a:spcAft>
                      </a:pPr>
                      <a:r>
                        <a:rPr lang="en-US"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Information security domains and concepts (5-15 elements covered by the lectures and laboratory exercises)</a:t>
                      </a:r>
                      <a:endParaRPr lang="hu-HU"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cryptography; PKI infrastructure; XML and web services security; smart card technology; application of security concepts at the level of operating systems, databases, and computer networks; authentication; access control; threat modeling</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2398984019"/>
                  </a:ext>
                </a:extLst>
              </a:tr>
              <a:tr h="586957">
                <a:tc>
                  <a:txBody>
                    <a:bodyPr/>
                    <a:lstStyle/>
                    <a:p>
                      <a:pPr>
                        <a:lnSpc>
                          <a:spcPct val="107000"/>
                        </a:lnSpc>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Professor(s) – name, title, organization, email</a:t>
                      </a:r>
                      <a:endParaRPr lang="hu-HU"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75000"/>
                      </a:schemeClr>
                    </a:solidFill>
                  </a:tcPr>
                </a:tc>
                <a:tc>
                  <a:txBody>
                    <a:bodyPr/>
                    <a:lstStyle/>
                    <a:p>
                      <a:pPr>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Goran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Sladi</a:t>
                      </a:r>
                      <a:r>
                        <a:rPr lang="hr-HR" sz="1800" dirty="0">
                          <a:effectLst/>
                          <a:latin typeface="Calibri" panose="020F0502020204030204" pitchFamily="34" charset="0"/>
                          <a:ea typeface="Calibri" panose="020F0502020204030204" pitchFamily="34" charset="0"/>
                          <a:cs typeface="Times New Roman" panose="02020603050405020304" pitchFamily="18" charset="0"/>
                        </a:rPr>
                        <a:t>ć, associate professor, FTN – UNS, sladicg@uns.ac.rs</a:t>
                      </a:r>
                      <a:endParaRPr lang="hu-HU"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76" marR="68576" marT="0" marB="0">
                    <a:solidFill>
                      <a:schemeClr val="accent3">
                        <a:lumMod val="40000"/>
                        <a:lumOff val="60000"/>
                      </a:schemeClr>
                    </a:solidFill>
                  </a:tcPr>
                </a:tc>
                <a:extLst>
                  <a:ext uri="{0D108BD9-81ED-4DB2-BD59-A6C34878D82A}">
                    <a16:rowId xmlns:a16="http://schemas.microsoft.com/office/drawing/2014/main" val="3368927453"/>
                  </a:ext>
                </a:extLst>
              </a:tr>
            </a:tbl>
          </a:graphicData>
        </a:graphic>
      </p:graphicFrame>
    </p:spTree>
    <p:extLst>
      <p:ext uri="{BB962C8B-B14F-4D97-AF65-F5344CB8AC3E}">
        <p14:creationId xmlns:p14="http://schemas.microsoft.com/office/powerpoint/2010/main" val="147156819"/>
      </p:ext>
    </p:extLst>
  </p:cSld>
  <p:clrMapOvr>
    <a:masterClrMapping/>
  </p:clrMapOvr>
</p:sld>
</file>

<file path=ppt/theme/theme1.xml><?xml version="1.0" encoding="utf-8"?>
<a:theme xmlns:a="http://schemas.openxmlformats.org/drawingml/2006/main" name="HIT_ppt-sablon_Office_2007_es_ujabbhoz_v2">
  <a:themeElements>
    <a:clrScheme name="HIT sablon">
      <a:dk1>
        <a:srgbClr val="000000"/>
      </a:dk1>
      <a:lt1>
        <a:srgbClr val="FFFFFF"/>
      </a:lt1>
      <a:dk2>
        <a:srgbClr val="EA0000"/>
      </a:dk2>
      <a:lt2>
        <a:srgbClr val="AA0000"/>
      </a:lt2>
      <a:accent1>
        <a:srgbClr val="EA0000"/>
      </a:accent1>
      <a:accent2>
        <a:srgbClr val="AA0000"/>
      </a:accent2>
      <a:accent3>
        <a:srgbClr val="33CC33"/>
      </a:accent3>
      <a:accent4>
        <a:srgbClr val="0042C7"/>
      </a:accent4>
      <a:accent5>
        <a:srgbClr val="AA0000"/>
      </a:accent5>
      <a:accent6>
        <a:srgbClr val="EA0000"/>
      </a:accent6>
      <a:hlink>
        <a:srgbClr val="002060"/>
      </a:hlink>
      <a:folHlink>
        <a:srgbClr val="00206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HIT_ppt-sablon_Office_2007_es_ujabbhoz_v2</Template>
  <TotalTime>49846</TotalTime>
  <Words>1987</Words>
  <Application>Microsoft Office PowerPoint</Application>
  <PresentationFormat>On-screen Show (4:3)</PresentationFormat>
  <Paragraphs>452</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MS PGothic</vt:lpstr>
      <vt:lpstr>MS PGothic</vt:lpstr>
      <vt:lpstr>Arial</vt:lpstr>
      <vt:lpstr>Calibri</vt:lpstr>
      <vt:lpstr>Times New Roman</vt:lpstr>
      <vt:lpstr>Wingdings</vt:lpstr>
      <vt:lpstr>HIT_ppt-sablon_Office_2007_es_ujabbhoz_v2</vt:lpstr>
      <vt:lpstr>Information Security Services Education in Serbia (ISSES)</vt:lpstr>
      <vt:lpstr>Presentation at a glance…</vt:lpstr>
      <vt:lpstr>Vision – University of Novi Sad</vt:lpstr>
      <vt:lpstr>Project Overview</vt:lpstr>
      <vt:lpstr>Geographic coverage</vt:lpstr>
      <vt:lpstr>Associated partners</vt:lpstr>
      <vt:lpstr>Existing Courses @ UNS/FTN</vt:lpstr>
      <vt:lpstr>“Smart Grid Security”</vt:lpstr>
      <vt:lpstr>e-Business Security</vt:lpstr>
      <vt:lpstr>Work Packages</vt:lpstr>
      <vt:lpstr>Work Packages</vt:lpstr>
      <vt:lpstr>WP1 – Project Design (UNS)</vt:lpstr>
      <vt:lpstr>Curriculum Development</vt:lpstr>
      <vt:lpstr>WP2 – Curriculum Development (UNS)</vt:lpstr>
      <vt:lpstr>WP2 – Work Phases</vt:lpstr>
      <vt:lpstr>WP2 – Outputs</vt:lpstr>
      <vt:lpstr>Laboratory Development</vt:lpstr>
      <vt:lpstr>WP3 – Laboratory Development (BME)</vt:lpstr>
      <vt:lpstr>WP3 – Work Phases</vt:lpstr>
      <vt:lpstr>WP3 Outputs</vt:lpstr>
      <vt:lpstr>Supporting Work Packages</vt:lpstr>
      <vt:lpstr>WP4 – Program Development (UBG)</vt:lpstr>
      <vt:lpstr>WP5 – Quality Plan (Polimi)</vt:lpstr>
      <vt:lpstr>WP6 – Dissemination &amp; Exploitation (UBG)</vt:lpstr>
      <vt:lpstr>WP7 – Project Management (UNS)</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iParking: Intelligens Parkolóház</dc:title>
  <dc:creator>Karesz</dc:creator>
  <dc:description>prezentáció sablon</dc:description>
  <cp:lastModifiedBy>Imre Lendák</cp:lastModifiedBy>
  <cp:revision>790</cp:revision>
  <cp:lastPrinted>2016-09-06T19:58:23Z</cp:lastPrinted>
  <dcterms:created xsi:type="dcterms:W3CDTF">2011-04-03T10:40:13Z</dcterms:created>
  <dcterms:modified xsi:type="dcterms:W3CDTF">2018-02-20T14:28:26Z</dcterms:modified>
</cp:coreProperties>
</file>